
<file path=[Content_Types].xml><?xml version="1.0" encoding="utf-8"?>
<Types xmlns="http://schemas.openxmlformats.org/package/2006/content-types">
  <Default Extension="HEIC" ContentType="image/heic"/>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7"/>
  </p:notesMasterIdLst>
  <p:sldIdLst>
    <p:sldId id="256" r:id="rId2"/>
    <p:sldId id="257" r:id="rId3"/>
    <p:sldId id="1029" r:id="rId4"/>
    <p:sldId id="1030" r:id="rId5"/>
    <p:sldId id="258" r:id="rId6"/>
    <p:sldId id="261" r:id="rId7"/>
    <p:sldId id="262" r:id="rId8"/>
    <p:sldId id="968" r:id="rId9"/>
    <p:sldId id="943" r:id="rId10"/>
    <p:sldId id="944" r:id="rId11"/>
    <p:sldId id="946" r:id="rId12"/>
    <p:sldId id="913" r:id="rId13"/>
    <p:sldId id="1045" r:id="rId14"/>
    <p:sldId id="1046" r:id="rId15"/>
    <p:sldId id="947" r:id="rId16"/>
    <p:sldId id="1031" r:id="rId17"/>
    <p:sldId id="1032" r:id="rId18"/>
    <p:sldId id="1033" r:id="rId19"/>
    <p:sldId id="1035" r:id="rId20"/>
    <p:sldId id="962" r:id="rId21"/>
    <p:sldId id="1047" r:id="rId22"/>
    <p:sldId id="1028" r:id="rId23"/>
    <p:sldId id="1048" r:id="rId24"/>
    <p:sldId id="1049" r:id="rId25"/>
    <p:sldId id="1050" r:id="rId26"/>
    <p:sldId id="1051" r:id="rId27"/>
    <p:sldId id="1053" r:id="rId28"/>
    <p:sldId id="1052" r:id="rId29"/>
    <p:sldId id="1036" r:id="rId30"/>
    <p:sldId id="1037" r:id="rId31"/>
    <p:sldId id="1038" r:id="rId32"/>
    <p:sldId id="1039" r:id="rId33"/>
    <p:sldId id="1043" r:id="rId34"/>
    <p:sldId id="1042" r:id="rId35"/>
    <p:sldId id="105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p:restoredTop sz="80408"/>
  </p:normalViewPr>
  <p:slideViewPr>
    <p:cSldViewPr snapToGrid="0" snapToObjects="1">
      <p:cViewPr varScale="1">
        <p:scale>
          <a:sx n="102" d="100"/>
          <a:sy n="102" d="100"/>
        </p:scale>
        <p:origin x="1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3AB72-8768-144D-A314-0A89022BFB79}" type="datetimeFigureOut">
              <a:rPr lang="en-US" smtClean="0"/>
              <a:t>7/31/24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49018-380A-DA49-8BD9-6BA112BE1E95}" type="slidenum">
              <a:rPr lang="en-US" smtClean="0"/>
              <a:t>‹#›</a:t>
            </a:fld>
            <a:endParaRPr lang="en-US"/>
          </a:p>
        </p:txBody>
      </p:sp>
    </p:spTree>
    <p:extLst>
      <p:ext uri="{BB962C8B-B14F-4D97-AF65-F5344CB8AC3E}">
        <p14:creationId xmlns:p14="http://schemas.microsoft.com/office/powerpoint/2010/main" val="315463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Brad Nakamura. I am a Professor in the Department of Psychology and it is my pleasure to share ”An elements-based approach for designing and advancing youth service systems.”</a:t>
            </a:r>
          </a:p>
          <a:p>
            <a:endParaRPr lang="en-US" dirty="0"/>
          </a:p>
          <a:p>
            <a:r>
              <a:rPr lang="en-US" dirty="0"/>
              <a:t>NOTE: 20 minutes</a:t>
            </a:r>
          </a:p>
        </p:txBody>
      </p:sp>
      <p:sp>
        <p:nvSpPr>
          <p:cNvPr id="4" name="Slide Number Placeholder 3"/>
          <p:cNvSpPr>
            <a:spLocks noGrp="1"/>
          </p:cNvSpPr>
          <p:nvPr>
            <p:ph type="sldNum" sz="quarter" idx="5"/>
          </p:nvPr>
        </p:nvSpPr>
        <p:spPr/>
        <p:txBody>
          <a:bodyPr/>
          <a:lstStyle/>
          <a:p>
            <a:fld id="{D9049018-380A-DA49-8BD9-6BA112BE1E95}" type="slidenum">
              <a:rPr lang="en-US" smtClean="0"/>
              <a:t>1</a:t>
            </a:fld>
            <a:endParaRPr lang="en-US"/>
          </a:p>
        </p:txBody>
      </p:sp>
    </p:spTree>
    <p:extLst>
      <p:ext uri="{BB962C8B-B14F-4D97-AF65-F5344CB8AC3E}">
        <p14:creationId xmlns:p14="http://schemas.microsoft.com/office/powerpoint/2010/main" val="13745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5C75901-07A5-CE46-9C5C-967E42990D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28FD9BAE-DDEC-204F-92D5-A1096A5AF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complimentary approach is looking at EBPs at the practice level, the term practice element or common element refers to a discrete clinical technique or strategy (e.g., time out, relaxation, etc.) used as part of a larger intervention plan such as a manualized treatment program</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Note: Chorpita, Daleiden, and Weisz (2005) note three basic assumptions of PEs including (a) practice elements can be explicitly defined (e.g., using a definition or coding manual), (b) their presence within various interventions can be reliably coded, and (c) different treatments may share practice elements in common^ (p. 11). </a:t>
            </a:r>
          </a:p>
          <a:p>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3522AE64-0342-A143-9584-A39474CC0B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C42646-26CF-4640-B83A-9FB62B02F179}"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403618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3F6E82A7-6BB1-5845-BBD5-949E39EE00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E47AB634-B0A1-044B-97FE-9FF6435F4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For the purposes of this example, let’s say that there are only three evidence-based brand named protocols for youth trauma behaviors. We would look at these protocols side by side, and examine the frequency with which differing techniques are present in each of them. </a:t>
            </a:r>
          </a:p>
        </p:txBody>
      </p:sp>
      <p:sp>
        <p:nvSpPr>
          <p:cNvPr id="57347" name="Slide Number Placeholder 3">
            <a:extLst>
              <a:ext uri="{FF2B5EF4-FFF2-40B4-BE49-F238E27FC236}">
                <a16:creationId xmlns:a16="http://schemas.microsoft.com/office/drawing/2014/main" id="{A72EFA05-FFA0-EC4D-9BE2-70FABB8A4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24EB43-3CFE-F348-87FB-CB631A3CF542}" type="slidenum">
              <a:rPr lang="en-US" altLang="en-US" smtClean="0">
                <a:solidFill>
                  <a:srgbClr val="000000"/>
                </a:solidFill>
              </a:rPr>
              <a:pPr>
                <a:spcBef>
                  <a:spcPct val="0"/>
                </a:spcBef>
              </a:pPr>
              <a:t>12</a:t>
            </a:fld>
            <a:endParaRPr lang="en-US" altLang="en-US">
              <a:solidFill>
                <a:srgbClr val="000000"/>
              </a:solidFill>
            </a:endParaRPr>
          </a:p>
        </p:txBody>
      </p:sp>
    </p:spTree>
    <p:extLst>
      <p:ext uri="{BB962C8B-B14F-4D97-AF65-F5344CB8AC3E}">
        <p14:creationId xmlns:p14="http://schemas.microsoft.com/office/powerpoint/2010/main" val="399967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3F6E82A7-6BB1-5845-BBD5-949E39EE00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E47AB634-B0A1-044B-97FE-9FF6435F4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72EFA05-FFA0-EC4D-9BE2-70FABB8A4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24EB43-3CFE-F348-87FB-CB631A3CF542}" type="slidenum">
              <a:rPr lang="en-US" altLang="en-US" smtClean="0">
                <a:solidFill>
                  <a:srgbClr val="000000"/>
                </a:solidFill>
              </a:rPr>
              <a:pPr>
                <a:spcBef>
                  <a:spcPct val="0"/>
                </a:spcBef>
              </a:pPr>
              <a:t>13</a:t>
            </a:fld>
            <a:endParaRPr lang="en-US" altLang="en-US">
              <a:solidFill>
                <a:srgbClr val="000000"/>
              </a:solidFill>
            </a:endParaRPr>
          </a:p>
        </p:txBody>
      </p:sp>
    </p:spTree>
    <p:extLst>
      <p:ext uri="{BB962C8B-B14F-4D97-AF65-F5344CB8AC3E}">
        <p14:creationId xmlns:p14="http://schemas.microsoft.com/office/powerpoint/2010/main" val="391016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3F6E82A7-6BB1-5845-BBD5-949E39EE00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E47AB634-B0A1-044B-97FE-9FF6435F4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72EFA05-FFA0-EC4D-9BE2-70FABB8A4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24EB43-3CFE-F348-87FB-CB631A3CF542}" type="slidenum">
              <a:rPr lang="en-US" altLang="en-US" smtClean="0">
                <a:solidFill>
                  <a:srgbClr val="000000"/>
                </a:solidFill>
              </a:rPr>
              <a:pPr>
                <a:spcBef>
                  <a:spcPct val="0"/>
                </a:spcBef>
              </a:pPr>
              <a:t>14</a:t>
            </a:fld>
            <a:endParaRPr lang="en-US" altLang="en-US">
              <a:solidFill>
                <a:srgbClr val="000000"/>
              </a:solidFill>
            </a:endParaRPr>
          </a:p>
        </p:txBody>
      </p:sp>
    </p:spTree>
    <p:extLst>
      <p:ext uri="{BB962C8B-B14F-4D97-AF65-F5344CB8AC3E}">
        <p14:creationId xmlns:p14="http://schemas.microsoft.com/office/powerpoint/2010/main" val="181369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42D3FC4-2B88-CC45-B6C1-AEF6C0A6B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D04545F7-EE94-E24F-A5B2-408A378BB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A4FA6C22-957C-FA4C-ADBA-4826F0C4DA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592F0B-D4D3-B144-B47B-ADD35CAD1F83}" type="slidenum">
              <a:rPr lang="en-US" altLang="en-US" smtClean="0">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420935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following further our youth anxiety and coping cat example, here are the results for a 2024 analysis practice element or technique commonalities across 52 brand name protocols. As we can see here, at least for the first few practice elements, the ingredient profile if you will, is a lot more similar than they are different. For example, 95% contain the element of “Psychoeducation for Child,” and 89% contain the ingredient of “Cognitive,” and 85% contain the ingredient of “Exposure.”</a:t>
            </a:r>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16</a:t>
            </a:fld>
            <a:endParaRPr lang="en-US"/>
          </a:p>
        </p:txBody>
      </p:sp>
    </p:spTree>
    <p:extLst>
      <p:ext uri="{BB962C8B-B14F-4D97-AF65-F5344CB8AC3E}">
        <p14:creationId xmlns:p14="http://schemas.microsoft.com/office/powerpoint/2010/main" val="44916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Embracing the practice element metric for quality improvement has allowed for a multitude of far reaching and meaningful work</a:t>
            </a:r>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17</a:t>
            </a:fld>
            <a:endParaRPr lang="en-US"/>
          </a:p>
        </p:txBody>
      </p:sp>
    </p:spTree>
    <p:extLst>
      <p:ext uri="{BB962C8B-B14F-4D97-AF65-F5344CB8AC3E}">
        <p14:creationId xmlns:p14="http://schemas.microsoft.com/office/powerpoint/2010/main" val="117265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try to briefly touch base on seven different implications or research-based activities where we are leveraging the practice element metric for designing and improving the two largest service systems youth here in Hawaii: the departments of health and education.</a:t>
            </a:r>
          </a:p>
          <a:p>
            <a:endParaRPr lang="en-US" dirty="0"/>
          </a:p>
          <a:p>
            <a:r>
              <a:rPr lang="en-US" dirty="0"/>
              <a:t>Time trials up until this slide:</a:t>
            </a:r>
          </a:p>
          <a:p>
            <a:r>
              <a:rPr lang="en-US" dirty="0"/>
              <a:t>1. 7:04</a:t>
            </a:r>
          </a:p>
        </p:txBody>
      </p:sp>
      <p:sp>
        <p:nvSpPr>
          <p:cNvPr id="4" name="Slide Number Placeholder 3"/>
          <p:cNvSpPr>
            <a:spLocks noGrp="1"/>
          </p:cNvSpPr>
          <p:nvPr>
            <p:ph type="sldNum" sz="quarter" idx="5"/>
          </p:nvPr>
        </p:nvSpPr>
        <p:spPr/>
        <p:txBody>
          <a:bodyPr/>
          <a:lstStyle/>
          <a:p>
            <a:fld id="{D9049018-380A-DA49-8BD9-6BA112BE1E95}" type="slidenum">
              <a:rPr lang="en-US" smtClean="0"/>
              <a:t>18</a:t>
            </a:fld>
            <a:endParaRPr lang="en-US"/>
          </a:p>
        </p:txBody>
      </p:sp>
    </p:spTree>
    <p:extLst>
      <p:ext uri="{BB962C8B-B14F-4D97-AF65-F5344CB8AC3E}">
        <p14:creationId xmlns:p14="http://schemas.microsoft.com/office/powerpoint/2010/main" val="226844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embracing this common ingredient approach explicitly acknowledges to our community therapist partners several points, but most important are: </a:t>
            </a:r>
          </a:p>
          <a:p>
            <a:endParaRPr lang="en-US" dirty="0"/>
          </a:p>
          <a:p>
            <a:r>
              <a:rPr lang="en-US" dirty="0"/>
              <a:t>We are acknowledging their expertise and existing work in that many of them are already doing some or even a lot of these discrete components.</a:t>
            </a:r>
          </a:p>
          <a:p>
            <a:endParaRPr lang="en-US" dirty="0"/>
          </a:p>
          <a:p>
            <a:r>
              <a:rPr lang="en-US" dirty="0"/>
              <a:t>In this way, it is definitely possible to do “evidence-based practices” without a manual, which many EBP experts outside of our system would disagree with. In other words, it is possible to make garlic chicken without having to go to </a:t>
            </a:r>
            <a:r>
              <a:rPr lang="en-US" dirty="0" err="1"/>
              <a:t>Sugoi</a:t>
            </a:r>
            <a:r>
              <a:rPr lang="en-US" dirty="0"/>
              <a:t> every time</a:t>
            </a:r>
          </a:p>
        </p:txBody>
      </p:sp>
      <p:sp>
        <p:nvSpPr>
          <p:cNvPr id="4" name="Slide Number Placeholder 3"/>
          <p:cNvSpPr>
            <a:spLocks noGrp="1"/>
          </p:cNvSpPr>
          <p:nvPr>
            <p:ph type="sldNum" sz="quarter" idx="5"/>
          </p:nvPr>
        </p:nvSpPr>
        <p:spPr/>
        <p:txBody>
          <a:bodyPr/>
          <a:lstStyle/>
          <a:p>
            <a:fld id="{D9049018-380A-DA49-8BD9-6BA112BE1E95}" type="slidenum">
              <a:rPr lang="en-US" smtClean="0"/>
              <a:t>19</a:t>
            </a:fld>
            <a:endParaRPr lang="en-US"/>
          </a:p>
        </p:txBody>
      </p:sp>
    </p:spTree>
    <p:extLst>
      <p:ext uri="{BB962C8B-B14F-4D97-AF65-F5344CB8AC3E}">
        <p14:creationId xmlns:p14="http://schemas.microsoft.com/office/powerpoint/2010/main" val="31639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training of therapists can occur at the discrete ingredient level. Most trainings do NOT occur at this discrete level and involves training full blast on maybe 12-16 ingredients at a time, thus involving large time and money commitments, and almost certainly involves flying in from the continent an expensive official trainer, from a brand-named corporation. </a:t>
            </a:r>
          </a:p>
          <a:p>
            <a:endParaRPr lang="en-US" dirty="0"/>
          </a:p>
          <a:p>
            <a:r>
              <a:rPr lang="en-US" dirty="0"/>
              <a:t>We’ve done research on this components-based training approach with therapists from both the departments of health and education, and we’ve found encouraging results from a statewide therapist training effort between 2008-2009. Here in Hawaii, we found that a components-based training was associated with:</a:t>
            </a:r>
          </a:p>
          <a:p>
            <a:endParaRPr lang="en-US" dirty="0"/>
          </a:p>
          <a:p>
            <a:pPr marL="228600" indent="-228600">
              <a:buAutoNum type="arabicPeriod"/>
            </a:pPr>
            <a:r>
              <a:rPr lang="en-US" dirty="0"/>
              <a:t>Increased knowledge about EBPs</a:t>
            </a:r>
          </a:p>
          <a:p>
            <a:pPr marL="228600" indent="-228600">
              <a:buAutoNum type="arabicPeriod"/>
            </a:pPr>
            <a:r>
              <a:rPr lang="en-US" dirty="0"/>
              <a:t>Betterment of attitudes about EBPs</a:t>
            </a:r>
          </a:p>
          <a:p>
            <a:pPr marL="228600" indent="-228600">
              <a:buAutoNum type="arabicPeriod"/>
            </a:pPr>
            <a:r>
              <a:rPr lang="en-US" dirty="0"/>
              <a:t>Increased usage of key practice practice elements for anxiety problems</a:t>
            </a:r>
          </a:p>
          <a:p>
            <a:pPr marL="228600" indent="-228600">
              <a:buAutoNum type="arabicPeriod"/>
            </a:pPr>
            <a:r>
              <a:rPr lang="en-US" dirty="0"/>
              <a:t>Better youth outcomes in the short term for anxiety problems and longer term for disruptive behavior problems</a:t>
            </a:r>
          </a:p>
        </p:txBody>
      </p:sp>
      <p:sp>
        <p:nvSpPr>
          <p:cNvPr id="4" name="Slide Number Placeholder 3"/>
          <p:cNvSpPr>
            <a:spLocks noGrp="1"/>
          </p:cNvSpPr>
          <p:nvPr>
            <p:ph type="sldNum" sz="quarter" idx="5"/>
          </p:nvPr>
        </p:nvSpPr>
        <p:spPr/>
        <p:txBody>
          <a:bodyPr/>
          <a:lstStyle/>
          <a:p>
            <a:fld id="{D9049018-380A-DA49-8BD9-6BA112BE1E95}" type="slidenum">
              <a:rPr lang="en-US" smtClean="0"/>
              <a:t>20</a:t>
            </a:fld>
            <a:endParaRPr lang="en-US"/>
          </a:p>
        </p:txBody>
      </p:sp>
    </p:spTree>
    <p:extLst>
      <p:ext uri="{BB962C8B-B14F-4D97-AF65-F5344CB8AC3E}">
        <p14:creationId xmlns:p14="http://schemas.microsoft.com/office/powerpoint/2010/main" val="163945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all probably aware, youth mental health problems are widespread and prevalent. </a:t>
            </a:r>
          </a:p>
          <a:p>
            <a:endParaRPr lang="en-US" dirty="0"/>
          </a:p>
          <a:p>
            <a:r>
              <a:rPr lang="en-US" dirty="0"/>
              <a:t>However, youth rarely receive treatment and this service gap is wider for non-White and higher impaired children and adolescents. </a:t>
            </a:r>
          </a:p>
          <a:p>
            <a:endParaRPr lang="en-US" dirty="0"/>
          </a:p>
          <a:p>
            <a:r>
              <a:rPr lang="en-US" dirty="0"/>
              <a:t>Asian American teens can face a range of psychological challenges</a:t>
            </a:r>
          </a:p>
          <a:p>
            <a:endParaRPr lang="en-US" dirty="0"/>
          </a:p>
          <a:p>
            <a:r>
              <a:rPr lang="en-US" dirty="0"/>
              <a:t>https://</a:t>
            </a:r>
            <a:r>
              <a:rPr lang="en-US" dirty="0" err="1"/>
              <a:t>www.apa.org</a:t>
            </a:r>
            <a:r>
              <a:rPr lang="en-US" dirty="0"/>
              <a:t>/monitor/2023/07/mental-health-</a:t>
            </a:r>
            <a:r>
              <a:rPr lang="en-US" dirty="0" err="1"/>
              <a:t>asian</a:t>
            </a:r>
            <a:r>
              <a:rPr lang="en-US" dirty="0"/>
              <a:t>-</a:t>
            </a:r>
            <a:r>
              <a:rPr lang="en-US" dirty="0" err="1"/>
              <a:t>american</a:t>
            </a:r>
            <a:r>
              <a:rPr lang="en-US" dirty="0"/>
              <a:t>-teens#:~:text=Asian%20American%20teens%20face%20a,navigating%20microaggressions%20and%20racist%20encounters.</a:t>
            </a:r>
          </a:p>
        </p:txBody>
      </p:sp>
      <p:sp>
        <p:nvSpPr>
          <p:cNvPr id="4" name="Slide Number Placeholder 3"/>
          <p:cNvSpPr>
            <a:spLocks noGrp="1"/>
          </p:cNvSpPr>
          <p:nvPr>
            <p:ph type="sldNum" sz="quarter" idx="5"/>
          </p:nvPr>
        </p:nvSpPr>
        <p:spPr/>
        <p:txBody>
          <a:bodyPr/>
          <a:lstStyle/>
          <a:p>
            <a:fld id="{D9049018-380A-DA49-8BD9-6BA112BE1E95}" type="slidenum">
              <a:rPr lang="en-US" smtClean="0"/>
              <a:t>2</a:t>
            </a:fld>
            <a:endParaRPr lang="en-US"/>
          </a:p>
        </p:txBody>
      </p:sp>
    </p:spTree>
    <p:extLst>
      <p:ext uri="{BB962C8B-B14F-4D97-AF65-F5344CB8AC3E}">
        <p14:creationId xmlns:p14="http://schemas.microsoft.com/office/powerpoint/2010/main" val="325470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discrete ingredients have also allowed for system-wide practice monitoring. In other words, looking at every single therapists’ approach for every one of their patients. Built into an electronic health recording system, therapists can indicate which practice elements they are using for which patients. Knowing which practices are being done out in the community allows us to pinpoint with precision where our therapist training campaigns should focus, and the effect of those therapist training campaigns.</a:t>
            </a:r>
          </a:p>
          <a:p>
            <a:endParaRPr lang="en-US" dirty="0"/>
          </a:p>
          <a:p>
            <a:endParaRPr lang="en-US" dirty="0"/>
          </a:p>
          <a:p>
            <a:r>
              <a:rPr lang="en-US" dirty="0"/>
              <a:t>Embracing the practice element metric allows us to ask questions like: for kids with anxiety disorders within CAMHD, how many of them receive one or more treatment sessions focused on the ingredient of exposure? </a:t>
            </a:r>
          </a:p>
          <a:p>
            <a:endParaRPr lang="en-US" dirty="0"/>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21</a:t>
            </a:fld>
            <a:endParaRPr lang="en-US"/>
          </a:p>
        </p:txBody>
      </p:sp>
    </p:spTree>
    <p:extLst>
      <p:ext uri="{BB962C8B-B14F-4D97-AF65-F5344CB8AC3E}">
        <p14:creationId xmlns:p14="http://schemas.microsoft.com/office/powerpoint/2010/main" val="4044211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at our treatment clinic within the department of psychology, we have provided treatment services for three youth with anxiety problems over the last year. As a supervisor, when I log into the CAMHD MAX provider portal, I can access many reports, of which we are seeing just one. </a:t>
            </a:r>
          </a:p>
          <a:p>
            <a:endParaRPr lang="en-US" dirty="0"/>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22</a:t>
            </a:fld>
            <a:endParaRPr lang="en-US"/>
          </a:p>
        </p:txBody>
      </p:sp>
    </p:spTree>
    <p:extLst>
      <p:ext uri="{BB962C8B-B14F-4D97-AF65-F5344CB8AC3E}">
        <p14:creationId xmlns:p14="http://schemas.microsoft.com/office/powerpoint/2010/main" val="114839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23</a:t>
            </a:fld>
            <a:endParaRPr lang="en-US"/>
          </a:p>
        </p:txBody>
      </p:sp>
    </p:spTree>
    <p:extLst>
      <p:ext uri="{BB962C8B-B14F-4D97-AF65-F5344CB8AC3E}">
        <p14:creationId xmlns:p14="http://schemas.microsoft.com/office/powerpoint/2010/main" val="84703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are the practice patterns that emerge for anxious youth at our treatment center? </a:t>
            </a:r>
          </a:p>
        </p:txBody>
      </p:sp>
      <p:sp>
        <p:nvSpPr>
          <p:cNvPr id="4" name="Slide Number Placeholder 3"/>
          <p:cNvSpPr>
            <a:spLocks noGrp="1"/>
          </p:cNvSpPr>
          <p:nvPr>
            <p:ph type="sldNum" sz="quarter" idx="5"/>
          </p:nvPr>
        </p:nvSpPr>
        <p:spPr/>
        <p:txBody>
          <a:bodyPr/>
          <a:lstStyle/>
          <a:p>
            <a:fld id="{D9049018-380A-DA49-8BD9-6BA112BE1E95}" type="slidenum">
              <a:rPr lang="en-US" smtClean="0"/>
              <a:t>24</a:t>
            </a:fld>
            <a:endParaRPr lang="en-US"/>
          </a:p>
        </p:txBody>
      </p:sp>
    </p:spTree>
    <p:extLst>
      <p:ext uri="{BB962C8B-B14F-4D97-AF65-F5344CB8AC3E}">
        <p14:creationId xmlns:p14="http://schemas.microsoft.com/office/powerpoint/2010/main" val="39387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are the practice patterns that emerge for anxious youth at our treatment center? </a:t>
            </a:r>
          </a:p>
        </p:txBody>
      </p:sp>
      <p:sp>
        <p:nvSpPr>
          <p:cNvPr id="4" name="Slide Number Placeholder 3"/>
          <p:cNvSpPr>
            <a:spLocks noGrp="1"/>
          </p:cNvSpPr>
          <p:nvPr>
            <p:ph type="sldNum" sz="quarter" idx="5"/>
          </p:nvPr>
        </p:nvSpPr>
        <p:spPr/>
        <p:txBody>
          <a:bodyPr/>
          <a:lstStyle/>
          <a:p>
            <a:fld id="{D9049018-380A-DA49-8BD9-6BA112BE1E95}" type="slidenum">
              <a:rPr lang="en-US" smtClean="0"/>
              <a:t>25</a:t>
            </a:fld>
            <a:endParaRPr lang="en-US"/>
          </a:p>
        </p:txBody>
      </p:sp>
    </p:spTree>
    <p:extLst>
      <p:ext uri="{BB962C8B-B14F-4D97-AF65-F5344CB8AC3E}">
        <p14:creationId xmlns:p14="http://schemas.microsoft.com/office/powerpoint/2010/main" val="46268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are the practice patterns that emerge for anxious youth at our treatment center? </a:t>
            </a:r>
          </a:p>
        </p:txBody>
      </p:sp>
      <p:sp>
        <p:nvSpPr>
          <p:cNvPr id="4" name="Slide Number Placeholder 3"/>
          <p:cNvSpPr>
            <a:spLocks noGrp="1"/>
          </p:cNvSpPr>
          <p:nvPr>
            <p:ph type="sldNum" sz="quarter" idx="5"/>
          </p:nvPr>
        </p:nvSpPr>
        <p:spPr/>
        <p:txBody>
          <a:bodyPr/>
          <a:lstStyle/>
          <a:p>
            <a:fld id="{D9049018-380A-DA49-8BD9-6BA112BE1E95}" type="slidenum">
              <a:rPr lang="en-US" smtClean="0"/>
              <a:t>26</a:t>
            </a:fld>
            <a:endParaRPr lang="en-US"/>
          </a:p>
        </p:txBody>
      </p:sp>
    </p:spTree>
    <p:extLst>
      <p:ext uri="{BB962C8B-B14F-4D97-AF65-F5344CB8AC3E}">
        <p14:creationId xmlns:p14="http://schemas.microsoft.com/office/powerpoint/2010/main" val="78799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discrete ingredients have also allowed for system-wide practice monitoring. In other words, looking at every single therapists’ approach for every one of their patients. Built into an electronic health recording system, therapists can indicate which practice elements they are using for which patients. Knowing which practices are being done out in the community allows us to pinpoint with precision where our therapist training campaigns should focus, and the effect of those therapist training campaigns.</a:t>
            </a:r>
          </a:p>
          <a:p>
            <a:endParaRPr lang="en-US" dirty="0"/>
          </a:p>
          <a:p>
            <a:endParaRPr lang="en-US" dirty="0"/>
          </a:p>
          <a:p>
            <a:r>
              <a:rPr lang="en-US" dirty="0"/>
              <a:t>Embracing the practice element metric allows us to ask questions like: for kids with anxiety disorders within CAMHD, how many of them receive one or more treatment sessions focused on the ingredient of exposure? </a:t>
            </a:r>
          </a:p>
          <a:p>
            <a:endParaRPr lang="en-US" dirty="0"/>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27</a:t>
            </a:fld>
            <a:endParaRPr lang="en-US"/>
          </a:p>
        </p:txBody>
      </p:sp>
    </p:spTree>
    <p:extLst>
      <p:ext uri="{BB962C8B-B14F-4D97-AF65-F5344CB8AC3E}">
        <p14:creationId xmlns:p14="http://schemas.microsoft.com/office/powerpoint/2010/main" val="160952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28</a:t>
            </a:fld>
            <a:endParaRPr lang="en-US"/>
          </a:p>
        </p:txBody>
      </p:sp>
    </p:spTree>
    <p:extLst>
      <p:ext uri="{BB962C8B-B14F-4D97-AF65-F5344CB8AC3E}">
        <p14:creationId xmlns:p14="http://schemas.microsoft.com/office/powerpoint/2010/main" val="883932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and also related to training, either continuing education for already licensed therapists; or for pre-service training for students in graduate school, our lab has developed both role-play and written evaluations for demonstrating procedural knowledge for a variety of key EBP ingredients. We have been able to code both written and role-play behaviors reliably, at both pre- and post training experiences. Based on our research here, there is great promise for developing competency assessments at the ingredient level.</a:t>
            </a:r>
          </a:p>
        </p:txBody>
      </p:sp>
      <p:sp>
        <p:nvSpPr>
          <p:cNvPr id="4" name="Slide Number Placeholder 3"/>
          <p:cNvSpPr>
            <a:spLocks noGrp="1"/>
          </p:cNvSpPr>
          <p:nvPr>
            <p:ph type="sldNum" sz="quarter" idx="5"/>
          </p:nvPr>
        </p:nvSpPr>
        <p:spPr/>
        <p:txBody>
          <a:bodyPr/>
          <a:lstStyle/>
          <a:p>
            <a:fld id="{D9049018-380A-DA49-8BD9-6BA112BE1E95}" type="slidenum">
              <a:rPr lang="en-US" smtClean="0"/>
              <a:t>29</a:t>
            </a:fld>
            <a:endParaRPr lang="en-US"/>
          </a:p>
        </p:txBody>
      </p:sp>
    </p:spTree>
    <p:extLst>
      <p:ext uri="{BB962C8B-B14F-4D97-AF65-F5344CB8AC3E}">
        <p14:creationId xmlns:p14="http://schemas.microsoft.com/office/powerpoint/2010/main" val="1620177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Fifth, we have partnered with both CAMHD and DOE for developing a parent-centered website on EBPs. Now 9 years old, the Help Your Keiki website aims to empower parents and families with information on youth mental health EBPs at the practice element level. We are the only website in existence that intersects: being aimed squarely at parents with practice element information. We are an official partner website of the American Psychological Association. </a:t>
            </a:r>
          </a:p>
        </p:txBody>
      </p:sp>
      <p:sp>
        <p:nvSpPr>
          <p:cNvPr id="4" name="Slide Number Placeholder 3"/>
          <p:cNvSpPr>
            <a:spLocks noGrp="1"/>
          </p:cNvSpPr>
          <p:nvPr>
            <p:ph type="sldNum" sz="quarter" idx="5"/>
          </p:nvPr>
        </p:nvSpPr>
        <p:spPr/>
        <p:txBody>
          <a:bodyPr/>
          <a:lstStyle/>
          <a:p>
            <a:fld id="{D9049018-380A-DA49-8BD9-6BA112BE1E95}" type="slidenum">
              <a:rPr lang="en-US" smtClean="0"/>
              <a:t>30</a:t>
            </a:fld>
            <a:endParaRPr lang="en-US"/>
          </a:p>
        </p:txBody>
      </p:sp>
    </p:spTree>
    <p:extLst>
      <p:ext uri="{BB962C8B-B14F-4D97-AF65-F5344CB8AC3E}">
        <p14:creationId xmlns:p14="http://schemas.microsoft.com/office/powerpoint/2010/main" val="316905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response to this great youth mental health need, the field of clinical child psychology has responded spectacularly, through developing AND testing hundreds upon hundreds of youth mental health treatment approaches. </a:t>
            </a:r>
          </a:p>
          <a:p>
            <a:endParaRPr lang="en-US" dirty="0"/>
          </a:p>
          <a:p>
            <a:r>
              <a:rPr lang="en-US" dirty="0"/>
              <a:t>Over time, some treatment approaches have come to consistently outperform others, and these ”winning” treatments have come to be known as “evidence-based practices” or EBPs</a:t>
            </a:r>
          </a:p>
        </p:txBody>
      </p:sp>
      <p:sp>
        <p:nvSpPr>
          <p:cNvPr id="4" name="Slide Number Placeholder 3"/>
          <p:cNvSpPr>
            <a:spLocks noGrp="1"/>
          </p:cNvSpPr>
          <p:nvPr>
            <p:ph type="sldNum" sz="quarter" idx="5"/>
          </p:nvPr>
        </p:nvSpPr>
        <p:spPr/>
        <p:txBody>
          <a:bodyPr/>
          <a:lstStyle/>
          <a:p>
            <a:fld id="{D9049018-380A-DA49-8BD9-6BA112BE1E95}" type="slidenum">
              <a:rPr lang="en-US" smtClean="0"/>
              <a:t>3</a:t>
            </a:fld>
            <a:endParaRPr lang="en-US"/>
          </a:p>
        </p:txBody>
      </p:sp>
    </p:spTree>
    <p:extLst>
      <p:ext uri="{BB962C8B-B14F-4D97-AF65-F5344CB8AC3E}">
        <p14:creationId xmlns:p14="http://schemas.microsoft.com/office/powerpoint/2010/main" val="172999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sixth quality improvement effort uniquely afforded by the practice element metric involves developing questionnaires for youth about how much they use these practice elements in their daily lives. Aptly named the Social-Emotional Evidence-Based Developmental Strengths (SEEDS) we recently tested this questionnaire with 400 fourth through sixth graders and found support for its factor structure of assessing 13 practice elements, like relaxation and exposure. We also found evidence for its reliability and convergent validity. We are now in the process of expanding our study to a parent report-questionnaire. Our SEEDS-based efforts are exciting because it intersects the ideas of practice elements ,youth strengths (rather than deficits) and large scale prevention and screening work.</a:t>
            </a:r>
          </a:p>
        </p:txBody>
      </p:sp>
      <p:sp>
        <p:nvSpPr>
          <p:cNvPr id="4" name="Slide Number Placeholder 3"/>
          <p:cNvSpPr>
            <a:spLocks noGrp="1"/>
          </p:cNvSpPr>
          <p:nvPr>
            <p:ph type="sldNum" sz="quarter" idx="5"/>
          </p:nvPr>
        </p:nvSpPr>
        <p:spPr/>
        <p:txBody>
          <a:bodyPr/>
          <a:lstStyle/>
          <a:p>
            <a:fld id="{D9049018-380A-DA49-8BD9-6BA112BE1E95}" type="slidenum">
              <a:rPr lang="en-US" smtClean="0"/>
              <a:t>31</a:t>
            </a:fld>
            <a:endParaRPr lang="en-US"/>
          </a:p>
        </p:txBody>
      </p:sp>
    </p:spTree>
    <p:extLst>
      <p:ext uri="{BB962C8B-B14F-4D97-AF65-F5344CB8AC3E}">
        <p14:creationId xmlns:p14="http://schemas.microsoft.com/office/powerpoint/2010/main" val="301930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practice element methodology has allowed for more fine grained examination of the literature on studying youth EBPs. Here is a figure charting over time in years for youth anxiety (a) the number of brand name manuals (solid line) and (b) the number of (practice elements) associated with those manuals. </a:t>
            </a:r>
          </a:p>
        </p:txBody>
      </p:sp>
      <p:sp>
        <p:nvSpPr>
          <p:cNvPr id="4" name="Slide Number Placeholder 3"/>
          <p:cNvSpPr>
            <a:spLocks noGrp="1"/>
          </p:cNvSpPr>
          <p:nvPr>
            <p:ph type="sldNum" sz="quarter" idx="5"/>
          </p:nvPr>
        </p:nvSpPr>
        <p:spPr/>
        <p:txBody>
          <a:bodyPr/>
          <a:lstStyle/>
          <a:p>
            <a:fld id="{D9049018-380A-DA49-8BD9-6BA112BE1E95}" type="slidenum">
              <a:rPr lang="en-US" smtClean="0"/>
              <a:t>32</a:t>
            </a:fld>
            <a:endParaRPr lang="en-US"/>
          </a:p>
        </p:txBody>
      </p:sp>
    </p:spTree>
    <p:extLst>
      <p:ext uri="{BB962C8B-B14F-4D97-AF65-F5344CB8AC3E}">
        <p14:creationId xmlns:p14="http://schemas.microsoft.com/office/powerpoint/2010/main" val="1862852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1967 to 2016…</a:t>
            </a:r>
          </a:p>
        </p:txBody>
      </p:sp>
      <p:sp>
        <p:nvSpPr>
          <p:cNvPr id="4" name="Slide Number Placeholder 3"/>
          <p:cNvSpPr>
            <a:spLocks noGrp="1"/>
          </p:cNvSpPr>
          <p:nvPr>
            <p:ph type="sldNum" sz="quarter" idx="5"/>
          </p:nvPr>
        </p:nvSpPr>
        <p:spPr/>
        <p:txBody>
          <a:bodyPr/>
          <a:lstStyle/>
          <a:p>
            <a:fld id="{D9049018-380A-DA49-8BD9-6BA112BE1E95}" type="slidenum">
              <a:rPr lang="en-US" smtClean="0"/>
              <a:t>33</a:t>
            </a:fld>
            <a:endParaRPr lang="en-US"/>
          </a:p>
        </p:txBody>
      </p:sp>
    </p:spTree>
    <p:extLst>
      <p:ext uri="{BB962C8B-B14F-4D97-AF65-F5344CB8AC3E}">
        <p14:creationId xmlns:p14="http://schemas.microsoft.com/office/powerpoint/2010/main" val="930782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since 1997, there has been a flattening of identifying new practice practice elements (dashed lower line), while there continues to be a large growth of the packaging of these elements into brand named approaches (solid upper line)</a:t>
            </a:r>
          </a:p>
        </p:txBody>
      </p:sp>
      <p:sp>
        <p:nvSpPr>
          <p:cNvPr id="4" name="Slide Number Placeholder 3"/>
          <p:cNvSpPr>
            <a:spLocks noGrp="1"/>
          </p:cNvSpPr>
          <p:nvPr>
            <p:ph type="sldNum" sz="quarter" idx="5"/>
          </p:nvPr>
        </p:nvSpPr>
        <p:spPr/>
        <p:txBody>
          <a:bodyPr/>
          <a:lstStyle/>
          <a:p>
            <a:fld id="{D9049018-380A-DA49-8BD9-6BA112BE1E95}" type="slidenum">
              <a:rPr lang="en-US" smtClean="0"/>
              <a:t>34</a:t>
            </a:fld>
            <a:endParaRPr lang="en-US"/>
          </a:p>
        </p:txBody>
      </p:sp>
    </p:spTree>
    <p:extLst>
      <p:ext uri="{BB962C8B-B14F-4D97-AF65-F5344CB8AC3E}">
        <p14:creationId xmlns:p14="http://schemas.microsoft.com/office/powerpoint/2010/main" val="281884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elements-based approach for service system design and improvement can help improve public mental health. Our department of psychology is blessed for its partnerships with the departments of health and education, and will continue these and several other types of these efforts. Thank you for your time!</a:t>
            </a:r>
          </a:p>
        </p:txBody>
      </p:sp>
      <p:sp>
        <p:nvSpPr>
          <p:cNvPr id="4" name="Slide Number Placeholder 3"/>
          <p:cNvSpPr>
            <a:spLocks noGrp="1"/>
          </p:cNvSpPr>
          <p:nvPr>
            <p:ph type="sldNum" sz="quarter" idx="5"/>
          </p:nvPr>
        </p:nvSpPr>
        <p:spPr/>
        <p:txBody>
          <a:bodyPr/>
          <a:lstStyle/>
          <a:p>
            <a:fld id="{D9049018-380A-DA49-8BD9-6BA112BE1E95}" type="slidenum">
              <a:rPr lang="en-US" smtClean="0"/>
              <a:t>35</a:t>
            </a:fld>
            <a:endParaRPr lang="en-US"/>
          </a:p>
        </p:txBody>
      </p:sp>
    </p:spTree>
    <p:extLst>
      <p:ext uri="{BB962C8B-B14F-4D97-AF65-F5344CB8AC3E}">
        <p14:creationId xmlns:p14="http://schemas.microsoft.com/office/powerpoint/2010/main" val="186187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Collectively, there was a big boom in treatment research in the 90s and early 2000s. Take for example the four most common types of childhood mental health problems. For anxiety we can see that there are 256 brand evidence-based brand named programs or protocols for anxiety; 184 for disruptive behavior, etc.</a:t>
            </a:r>
          </a:p>
          <a:p>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4</a:t>
            </a:fld>
            <a:endParaRPr lang="en-US"/>
          </a:p>
        </p:txBody>
      </p:sp>
    </p:spTree>
    <p:extLst>
      <p:ext uri="{BB962C8B-B14F-4D97-AF65-F5344CB8AC3E}">
        <p14:creationId xmlns:p14="http://schemas.microsoft.com/office/powerpoint/2010/main" val="418241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one example of an EBP for childhood trauma is a program named Trauma-Focused CBT for Children and Adolescents. As seen here on Amazon, in addition to the option of buying the therapist manual, along with other suggestions</a:t>
            </a:r>
          </a:p>
        </p:txBody>
      </p:sp>
      <p:sp>
        <p:nvSpPr>
          <p:cNvPr id="4" name="Slide Number Placeholder 3"/>
          <p:cNvSpPr>
            <a:spLocks noGrp="1"/>
          </p:cNvSpPr>
          <p:nvPr>
            <p:ph type="sldNum" sz="quarter" idx="5"/>
          </p:nvPr>
        </p:nvSpPr>
        <p:spPr/>
        <p:txBody>
          <a:bodyPr/>
          <a:lstStyle/>
          <a:p>
            <a:fld id="{D9049018-380A-DA49-8BD9-6BA112BE1E95}" type="slidenum">
              <a:rPr lang="en-US" smtClean="0"/>
              <a:t>5</a:t>
            </a:fld>
            <a:endParaRPr lang="en-US"/>
          </a:p>
        </p:txBody>
      </p:sp>
    </p:spTree>
    <p:extLst>
      <p:ext uri="{BB962C8B-B14F-4D97-AF65-F5344CB8AC3E}">
        <p14:creationId xmlns:p14="http://schemas.microsoft.com/office/powerpoint/2010/main" val="131147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variable, and speaking in broad generalities, EBP utilization in public service systems can be poor.</a:t>
            </a:r>
            <a:endParaRPr lang="en-US" dirty="0"/>
          </a:p>
        </p:txBody>
      </p:sp>
      <p:sp>
        <p:nvSpPr>
          <p:cNvPr id="4" name="Slide Number Placeholder 3"/>
          <p:cNvSpPr>
            <a:spLocks noGrp="1"/>
          </p:cNvSpPr>
          <p:nvPr>
            <p:ph type="sldNum" sz="quarter" idx="5"/>
          </p:nvPr>
        </p:nvSpPr>
        <p:spPr/>
        <p:txBody>
          <a:bodyPr/>
          <a:lstStyle/>
          <a:p>
            <a:fld id="{D9049018-380A-DA49-8BD9-6BA112BE1E95}" type="slidenum">
              <a:rPr lang="en-US" smtClean="0"/>
              <a:t>7</a:t>
            </a:fld>
            <a:endParaRPr lang="en-US"/>
          </a:p>
        </p:txBody>
      </p:sp>
    </p:spTree>
    <p:extLst>
      <p:ext uri="{BB962C8B-B14F-4D97-AF65-F5344CB8AC3E}">
        <p14:creationId xmlns:p14="http://schemas.microsoft.com/office/powerpoint/2010/main" val="398566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crux of my talk for today: reframing what we mean by EBP can facilitate its successful uptake into public mental health settings.</a:t>
            </a:r>
          </a:p>
        </p:txBody>
      </p:sp>
      <p:sp>
        <p:nvSpPr>
          <p:cNvPr id="4" name="Slide Number Placeholder 3"/>
          <p:cNvSpPr>
            <a:spLocks noGrp="1"/>
          </p:cNvSpPr>
          <p:nvPr>
            <p:ph type="sldNum" sz="quarter" idx="5"/>
          </p:nvPr>
        </p:nvSpPr>
        <p:spPr/>
        <p:txBody>
          <a:bodyPr/>
          <a:lstStyle/>
          <a:p>
            <a:fld id="{D9049018-380A-DA49-8BD9-6BA112BE1E95}" type="slidenum">
              <a:rPr lang="en-US" smtClean="0"/>
              <a:t>8</a:t>
            </a:fld>
            <a:endParaRPr lang="en-US"/>
          </a:p>
        </p:txBody>
      </p:sp>
    </p:spTree>
    <p:extLst>
      <p:ext uri="{BB962C8B-B14F-4D97-AF65-F5344CB8AC3E}">
        <p14:creationId xmlns:p14="http://schemas.microsoft.com/office/powerpoint/2010/main" val="111153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A8825BE-4E24-C64A-955F-A7D41E439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1A05F45A-9D03-0747-A3D6-63F8AC4E3D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Let’s start first with defining the very concept of EBP or “evidence-based practice.” I will focus on two complimentary metrics for today’s talk.</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NOTE: treatment family = interventions with similar theoretical underpinnings that share a majority of their clinical components. For instance, rather than score each specific cognitive behavior therapy manual for anxiety by itself,</a:t>
            </a:r>
          </a:p>
          <a:p>
            <a:endParaRPr lang="en-US" altLang="en-US" dirty="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D6A62F4F-24D3-B940-81C9-47B8AD6F6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58A4DA-3355-734D-985A-0C5F05382DE1}"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415891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5C3E47A8-E1C2-0049-9F3C-9776EBD642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0955BCD5-40BA-D347-805C-3F1C4E4902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Remember the Coping Cat for Anxiety manual I mentioned a few slides ago, now outlined here in red, the one you can buy on Amazon? That is one of many, many different types of treatment approaches, literally hundreds upon hundreds, each with its own glossy workbook, purchase price, website, book, professional trainer, etc.</a:t>
            </a:r>
          </a:p>
        </p:txBody>
      </p:sp>
      <p:sp>
        <p:nvSpPr>
          <p:cNvPr id="46083" name="Slide Number Placeholder 3">
            <a:extLst>
              <a:ext uri="{FF2B5EF4-FFF2-40B4-BE49-F238E27FC236}">
                <a16:creationId xmlns:a16="http://schemas.microsoft.com/office/drawing/2014/main" id="{AACEAF67-9370-214C-B24F-DF0D056F46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F0C4D3-4F62-2D48-9CE6-9F637141293F}"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49012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326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628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3542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14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072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800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983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883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727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396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62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04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765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233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15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512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7/31/24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237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HEIC"/><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lpyourkeiki.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ffectivechildtherapy.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128D64-E381-6547-877A-40849CCE65C7}"/>
              </a:ext>
            </a:extLst>
          </p:cNvPr>
          <p:cNvPicPr>
            <a:picLocks noChangeAspect="1"/>
          </p:cNvPicPr>
          <p:nvPr/>
        </p:nvPicPr>
        <p:blipFill>
          <a:blip r:embed="rId3"/>
          <a:stretch>
            <a:fillRect/>
          </a:stretch>
        </p:blipFill>
        <p:spPr>
          <a:xfrm>
            <a:off x="1783980" y="5939110"/>
            <a:ext cx="1514186" cy="853635"/>
          </a:xfrm>
          <a:prstGeom prst="rect">
            <a:avLst/>
          </a:prstGeom>
        </p:spPr>
      </p:pic>
      <p:sp>
        <p:nvSpPr>
          <p:cNvPr id="2" name="Title 1">
            <a:extLst>
              <a:ext uri="{FF2B5EF4-FFF2-40B4-BE49-F238E27FC236}">
                <a16:creationId xmlns:a16="http://schemas.microsoft.com/office/drawing/2014/main" id="{42291A00-99E9-D445-8C82-019AE5B669ED}"/>
              </a:ext>
            </a:extLst>
          </p:cNvPr>
          <p:cNvSpPr>
            <a:spLocks noGrp="1"/>
          </p:cNvSpPr>
          <p:nvPr>
            <p:ph type="ctrTitle"/>
          </p:nvPr>
        </p:nvSpPr>
        <p:spPr>
          <a:xfrm>
            <a:off x="2116671" y="2207305"/>
            <a:ext cx="7766936" cy="1646302"/>
          </a:xfrm>
        </p:spPr>
        <p:txBody>
          <a:bodyPr/>
          <a:lstStyle/>
          <a:p>
            <a:r>
              <a:rPr lang="en-US" dirty="0"/>
              <a:t>An Elements-Based Approach for Designing and Advancing Youth Health Service Systems</a:t>
            </a:r>
          </a:p>
        </p:txBody>
      </p:sp>
      <p:sp>
        <p:nvSpPr>
          <p:cNvPr id="3" name="Subtitle 2">
            <a:extLst>
              <a:ext uri="{FF2B5EF4-FFF2-40B4-BE49-F238E27FC236}">
                <a16:creationId xmlns:a16="http://schemas.microsoft.com/office/drawing/2014/main" id="{1392559A-C3DB-FE4E-94AA-B753A337D38D}"/>
              </a:ext>
            </a:extLst>
          </p:cNvPr>
          <p:cNvSpPr>
            <a:spLocks noGrp="1"/>
          </p:cNvSpPr>
          <p:nvPr>
            <p:ph type="subTitle" idx="1"/>
          </p:nvPr>
        </p:nvSpPr>
        <p:spPr>
          <a:xfrm>
            <a:off x="1021980" y="3979112"/>
            <a:ext cx="9717741" cy="2439611"/>
          </a:xfrm>
        </p:spPr>
        <p:txBody>
          <a:bodyPr>
            <a:normAutofit fontScale="92500" lnSpcReduction="10000"/>
          </a:bodyPr>
          <a:lstStyle/>
          <a:p>
            <a:r>
              <a:rPr lang="en-US" sz="1400" dirty="0"/>
              <a:t>Brad Nakamura, Professor, Center for Cognitive Behavior Therapy Director, UH Manoa Dept of Psychology</a:t>
            </a:r>
          </a:p>
          <a:p>
            <a:r>
              <a:rPr lang="en-US" sz="1400" dirty="0">
                <a:solidFill>
                  <a:schemeClr val="bg1">
                    <a:lumMod val="50000"/>
                  </a:schemeClr>
                </a:solidFill>
              </a:rPr>
              <a:t>Keli </a:t>
            </a:r>
            <a:r>
              <a:rPr lang="en-US" sz="1400" dirty="0" err="1">
                <a:solidFill>
                  <a:schemeClr val="bg1">
                    <a:lumMod val="50000"/>
                  </a:schemeClr>
                </a:solidFill>
              </a:rPr>
              <a:t>Acquaro</a:t>
            </a:r>
            <a:r>
              <a:rPr lang="en-US" sz="1400" dirty="0">
                <a:solidFill>
                  <a:schemeClr val="bg1">
                    <a:lumMod val="50000"/>
                  </a:schemeClr>
                </a:solidFill>
              </a:rPr>
              <a:t>, Administrator, Hawaii Child and Adolescent Mental Health Division</a:t>
            </a:r>
          </a:p>
          <a:p>
            <a:r>
              <a:rPr lang="en-US" sz="1400" dirty="0"/>
              <a:t>Ayada Bonilla, School-Based Behavioral Health State Lead, Hawaii Department of Education</a:t>
            </a:r>
          </a:p>
          <a:p>
            <a:r>
              <a:rPr lang="en-US" sz="1400" dirty="0"/>
              <a:t>David Jackson, Research and Program Operations/Evaluation Specialist, Hawaii Child and Adolescent Mental Health  Division</a:t>
            </a:r>
          </a:p>
          <a:p>
            <a:r>
              <a:rPr lang="en-US" sz="1400" dirty="0"/>
              <a:t>Kimberly McDonald, School-Based Behavioral Health State Clinical Psychologist, Hawaii Department of Education</a:t>
            </a:r>
          </a:p>
          <a:p>
            <a:r>
              <a:rPr lang="en-US" sz="1400" dirty="0" err="1"/>
              <a:t>Geniel</a:t>
            </a:r>
            <a:r>
              <a:rPr lang="en-US" sz="1400" dirty="0"/>
              <a:t> </a:t>
            </a:r>
            <a:r>
              <a:rPr lang="en-US" sz="1400" dirty="0" err="1"/>
              <a:t>Hermandez</a:t>
            </a:r>
            <a:r>
              <a:rPr lang="en-US" sz="1400" dirty="0"/>
              <a:t>-Armstrong, Chief Psychologist, Hawaii Child and Adolescent Mental Health Division </a:t>
            </a:r>
          </a:p>
          <a:p>
            <a:r>
              <a:rPr lang="en-US" sz="1400" dirty="0">
                <a:solidFill>
                  <a:schemeClr val="bg1">
                    <a:lumMod val="50000"/>
                  </a:schemeClr>
                </a:solidFill>
              </a:rPr>
              <a:t>Puanani Hee, Data to Wisdom Clinical Data Director, Hawaii Child and Adolescent Mental Health Division</a:t>
            </a:r>
          </a:p>
          <a:p>
            <a:r>
              <a:rPr lang="en-US" sz="1400" dirty="0"/>
              <a:t>Daniel Wilkie, Co-Director, UH Manoa Center for Cognitive Behavior Therapy</a:t>
            </a:r>
          </a:p>
          <a:p>
            <a:endParaRPr lang="en-US" sz="1400" dirty="0"/>
          </a:p>
        </p:txBody>
      </p:sp>
      <p:pic>
        <p:nvPicPr>
          <p:cNvPr id="6" name="Picture 5">
            <a:extLst>
              <a:ext uri="{FF2B5EF4-FFF2-40B4-BE49-F238E27FC236}">
                <a16:creationId xmlns:a16="http://schemas.microsoft.com/office/drawing/2014/main" id="{EE9EDFC0-063E-FF47-AF95-2DE70F6D26FD}"/>
              </a:ext>
            </a:extLst>
          </p:cNvPr>
          <p:cNvPicPr>
            <a:picLocks noChangeAspect="1"/>
          </p:cNvPicPr>
          <p:nvPr/>
        </p:nvPicPr>
        <p:blipFill>
          <a:blip r:embed="rId4"/>
          <a:stretch>
            <a:fillRect/>
          </a:stretch>
        </p:blipFill>
        <p:spPr>
          <a:xfrm>
            <a:off x="345514" y="5970494"/>
            <a:ext cx="762000" cy="762000"/>
          </a:xfrm>
          <a:prstGeom prst="rect">
            <a:avLst/>
          </a:prstGeom>
        </p:spPr>
      </p:pic>
      <p:pic>
        <p:nvPicPr>
          <p:cNvPr id="4" name="Picture 3">
            <a:extLst>
              <a:ext uri="{FF2B5EF4-FFF2-40B4-BE49-F238E27FC236}">
                <a16:creationId xmlns:a16="http://schemas.microsoft.com/office/drawing/2014/main" id="{90300014-7B74-A947-AA18-53A97F3C7A55}"/>
              </a:ext>
            </a:extLst>
          </p:cNvPr>
          <p:cNvPicPr>
            <a:picLocks noChangeAspect="1"/>
          </p:cNvPicPr>
          <p:nvPr/>
        </p:nvPicPr>
        <p:blipFill>
          <a:blip r:embed="rId5"/>
          <a:stretch>
            <a:fillRect/>
          </a:stretch>
        </p:blipFill>
        <p:spPr>
          <a:xfrm>
            <a:off x="1195106" y="5939116"/>
            <a:ext cx="864721" cy="864721"/>
          </a:xfrm>
          <a:prstGeom prst="rect">
            <a:avLst/>
          </a:prstGeom>
        </p:spPr>
      </p:pic>
    </p:spTree>
    <p:extLst>
      <p:ext uri="{BB962C8B-B14F-4D97-AF65-F5344CB8AC3E}">
        <p14:creationId xmlns:p14="http://schemas.microsoft.com/office/powerpoint/2010/main" val="363559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2BC508BA-6A23-514D-A268-09A06F23D654}"/>
              </a:ext>
            </a:extLst>
          </p:cNvPr>
          <p:cNvSpPr>
            <a:spLocks noGrp="1" noChangeArrowheads="1"/>
          </p:cNvSpPr>
          <p:nvPr>
            <p:ph idx="1"/>
          </p:nvPr>
        </p:nvSpPr>
        <p:spPr/>
        <p:txBody>
          <a:bodyPr/>
          <a:lstStyle/>
          <a:p>
            <a:pPr eaLnBrk="1" hangingPunct="1"/>
            <a:r>
              <a:rPr lang="en-US" altLang="en-US"/>
              <a:t>Brand-named treatment manuals</a:t>
            </a:r>
          </a:p>
          <a:p>
            <a:pPr eaLnBrk="1" hangingPunct="1"/>
            <a:endParaRPr lang="en-US" altLang="en-US"/>
          </a:p>
        </p:txBody>
      </p:sp>
      <p:pic>
        <p:nvPicPr>
          <p:cNvPr id="45059" name="Picture 2">
            <a:extLst>
              <a:ext uri="{FF2B5EF4-FFF2-40B4-BE49-F238E27FC236}">
                <a16:creationId xmlns:a16="http://schemas.microsoft.com/office/drawing/2014/main" id="{D53D0E81-8EC1-9D4E-AF87-7DA8D79CF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1112836" y="2981879"/>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a:extLst>
              <a:ext uri="{FF2B5EF4-FFF2-40B4-BE49-F238E27FC236}">
                <a16:creationId xmlns:a16="http://schemas.microsoft.com/office/drawing/2014/main" id="{A8372B95-12A6-AA4C-AECD-3995E3B22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7" y="3295409"/>
            <a:ext cx="2108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153A86D3-7440-7D43-84C1-D7E68F12B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856" y="2532063"/>
            <a:ext cx="2174875"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a:extLst>
              <a:ext uri="{FF2B5EF4-FFF2-40B4-BE49-F238E27FC236}">
                <a16:creationId xmlns:a16="http://schemas.microsoft.com/office/drawing/2014/main" id="{8EE1E9F8-3388-BD4C-B7DE-A013520989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1572" y="1987549"/>
            <a:ext cx="152558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a:extLst>
              <a:ext uri="{FF2B5EF4-FFF2-40B4-BE49-F238E27FC236}">
                <a16:creationId xmlns:a16="http://schemas.microsoft.com/office/drawing/2014/main" id="{3C482AC1-3D3D-0F4A-B8A4-8EF8EA48D5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5353050"/>
            <a:ext cx="3524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a:extLst>
              <a:ext uri="{FF2B5EF4-FFF2-40B4-BE49-F238E27FC236}">
                <a16:creationId xmlns:a16="http://schemas.microsoft.com/office/drawing/2014/main" id="{CFC79730-CF48-1942-BA08-B8BCCDB414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1801" y="4637088"/>
            <a:ext cx="22272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28144EFA-9378-F94C-AFAA-01B82B85DB99}"/>
              </a:ext>
            </a:extLst>
          </p:cNvPr>
          <p:cNvSpPr>
            <a:spLocks noGrp="1" noChangeArrowheads="1"/>
          </p:cNvSpPr>
          <p:nvPr>
            <p:ph type="title"/>
          </p:nvPr>
        </p:nvSpPr>
        <p:spPr>
          <a:xfrm>
            <a:off x="677334" y="609600"/>
            <a:ext cx="8596668" cy="1320800"/>
          </a:xfrm>
        </p:spPr>
        <p:txBody>
          <a:bodyPr/>
          <a:lstStyle/>
          <a:p>
            <a:pPr eaLnBrk="1" hangingPunct="1"/>
            <a:r>
              <a:rPr lang="en-US" altLang="en-US" dirty="0"/>
              <a:t>Two complimentary EBP metrics</a:t>
            </a:r>
          </a:p>
        </p:txBody>
      </p:sp>
      <p:sp>
        <p:nvSpPr>
          <p:cNvPr id="4" name="Rectangle 3">
            <a:extLst>
              <a:ext uri="{FF2B5EF4-FFF2-40B4-BE49-F238E27FC236}">
                <a16:creationId xmlns:a16="http://schemas.microsoft.com/office/drawing/2014/main" id="{83E623BF-1957-A948-8EE8-2CE399EA8437}"/>
              </a:ext>
            </a:extLst>
          </p:cNvPr>
          <p:cNvSpPr/>
          <p:nvPr/>
        </p:nvSpPr>
        <p:spPr>
          <a:xfrm>
            <a:off x="2814637" y="3323708"/>
            <a:ext cx="2108200" cy="31623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52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45E6927-3945-1D4D-8718-97AF1315E32B}"/>
              </a:ext>
            </a:extLst>
          </p:cNvPr>
          <p:cNvSpPr>
            <a:spLocks noGrp="1" noChangeArrowheads="1"/>
          </p:cNvSpPr>
          <p:nvPr>
            <p:ph type="title"/>
          </p:nvPr>
        </p:nvSpPr>
        <p:spPr/>
        <p:txBody>
          <a:bodyPr/>
          <a:lstStyle/>
          <a:p>
            <a:r>
              <a:rPr lang="en-US" altLang="en-US" dirty="0"/>
              <a:t>Two complimentary EBP metrics</a:t>
            </a:r>
          </a:p>
        </p:txBody>
      </p:sp>
      <p:sp>
        <p:nvSpPr>
          <p:cNvPr id="3" name="Content Placeholder 2">
            <a:extLst>
              <a:ext uri="{FF2B5EF4-FFF2-40B4-BE49-F238E27FC236}">
                <a16:creationId xmlns:a16="http://schemas.microsoft.com/office/drawing/2014/main" id="{2E0D8B32-C9DD-7641-BAE9-5B2774CB9A51}"/>
              </a:ext>
            </a:extLst>
          </p:cNvPr>
          <p:cNvSpPr>
            <a:spLocks noGrp="1"/>
          </p:cNvSpPr>
          <p:nvPr>
            <p:ph idx="1"/>
          </p:nvPr>
        </p:nvSpPr>
        <p:spPr/>
        <p:txBody>
          <a:bodyPr rtlCol="0">
            <a:normAutofit/>
          </a:bodyPr>
          <a:lstStyle/>
          <a:p>
            <a:pPr>
              <a:defRPr/>
            </a:pPr>
            <a:r>
              <a:rPr lang="en-US" dirty="0">
                <a:solidFill>
                  <a:schemeClr val="bg1">
                    <a:lumMod val="75000"/>
                  </a:schemeClr>
                </a:solidFill>
              </a:rPr>
              <a:t>Brand-named treatment manuals</a:t>
            </a:r>
          </a:p>
          <a:p>
            <a:pPr>
              <a:defRPr/>
            </a:pPr>
            <a:r>
              <a:rPr lang="en-US" b="1" dirty="0">
                <a:solidFill>
                  <a:schemeClr val="tx1">
                    <a:lumMod val="75000"/>
                    <a:lumOff val="25000"/>
                  </a:schemeClr>
                </a:solidFill>
              </a:rPr>
              <a:t>Practice element (or common element)</a:t>
            </a:r>
            <a:r>
              <a:rPr lang="en-US" dirty="0">
                <a:solidFill>
                  <a:schemeClr val="tx1">
                    <a:lumMod val="75000"/>
                    <a:lumOff val="25000"/>
                  </a:schemeClr>
                </a:solidFill>
              </a:rPr>
              <a:t>: a discrete clinical technique or strategy (e.g., time out, relaxation, etc.) used as part of a larger intervention plan such as a manualized treatment program </a:t>
            </a:r>
          </a:p>
          <a:p>
            <a:pPr marL="0" indent="0">
              <a:buNone/>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74374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9BC609-6B00-C640-87D6-82B5F77CC463}"/>
              </a:ext>
            </a:extLst>
          </p:cNvPr>
          <p:cNvGraphicFramePr>
            <a:graphicFrameLocks noGrp="1"/>
          </p:cNvGraphicFramePr>
          <p:nvPr>
            <p:ph idx="1"/>
            <p:extLst>
              <p:ext uri="{D42A27DB-BD31-4B8C-83A1-F6EECF244321}">
                <p14:modId xmlns:p14="http://schemas.microsoft.com/office/powerpoint/2010/main" val="1902817714"/>
              </p:ext>
            </p:extLst>
          </p:nvPr>
        </p:nvGraphicFramePr>
        <p:xfrm>
          <a:off x="2136775" y="3805239"/>
          <a:ext cx="8153400" cy="2600325"/>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rPr>
                        <a:t>Psychoeducation - C</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Cognitive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Exposure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Relaxation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Narrative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Psychoeducation - 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6"/>
                  </a:ext>
                </a:extLst>
              </a:tr>
            </a:tbl>
          </a:graphicData>
        </a:graphic>
      </p:graphicFrame>
      <p:sp>
        <p:nvSpPr>
          <p:cNvPr id="56366" name="Title 1">
            <a:extLst>
              <a:ext uri="{FF2B5EF4-FFF2-40B4-BE49-F238E27FC236}">
                <a16:creationId xmlns:a16="http://schemas.microsoft.com/office/drawing/2014/main" id="{3804A4D3-AAF8-3644-B6AC-DBD5AD81A29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Practice Elements Approach:</a:t>
            </a:r>
            <a:br>
              <a:rPr lang="en-US" altLang="en-US" dirty="0">
                <a:ea typeface="ＭＳ Ｐゴシック" panose="020B0600070205080204" pitchFamily="34" charset="-128"/>
              </a:rPr>
            </a:br>
            <a:r>
              <a:rPr lang="en-US" altLang="en-US" dirty="0">
                <a:ea typeface="ＭＳ Ｐゴシック" panose="020B0600070205080204" pitchFamily="34" charset="-128"/>
              </a:rPr>
              <a:t>Trauma Example</a:t>
            </a:r>
          </a:p>
        </p:txBody>
      </p:sp>
      <p:sp>
        <p:nvSpPr>
          <p:cNvPr id="2" name="TextBox 1">
            <a:extLst>
              <a:ext uri="{FF2B5EF4-FFF2-40B4-BE49-F238E27FC236}">
                <a16:creationId xmlns:a16="http://schemas.microsoft.com/office/drawing/2014/main" id="{2F6F47ED-01DE-3248-8F17-332F8EAD910B}"/>
              </a:ext>
            </a:extLst>
          </p:cNvPr>
          <p:cNvSpPr txBox="1"/>
          <p:nvPr/>
        </p:nvSpPr>
        <p:spPr>
          <a:xfrm>
            <a:off x="5540188" y="1361140"/>
            <a:ext cx="2974975" cy="369332"/>
          </a:xfrm>
          <a:prstGeom prst="rect">
            <a:avLst/>
          </a:prstGeom>
          <a:noFill/>
        </p:spPr>
        <p:txBody>
          <a:bodyPr wrap="square" rtlCol="0">
            <a:spAutoFit/>
          </a:bodyPr>
          <a:lstStyle/>
          <a:p>
            <a:pPr algn="ctr"/>
            <a:r>
              <a:rPr lang="en-US" dirty="0">
                <a:solidFill>
                  <a:srgbClr val="FF0000"/>
                </a:solidFill>
              </a:rPr>
              <a:t>3 brand-named protocols</a:t>
            </a:r>
          </a:p>
        </p:txBody>
      </p:sp>
      <p:sp>
        <p:nvSpPr>
          <p:cNvPr id="9" name="TextBox 8">
            <a:extLst>
              <a:ext uri="{FF2B5EF4-FFF2-40B4-BE49-F238E27FC236}">
                <a16:creationId xmlns:a16="http://schemas.microsoft.com/office/drawing/2014/main" id="{F5BE755A-1D27-8A4E-9369-0D8D6FCD0606}"/>
              </a:ext>
            </a:extLst>
          </p:cNvPr>
          <p:cNvSpPr txBox="1"/>
          <p:nvPr/>
        </p:nvSpPr>
        <p:spPr>
          <a:xfrm>
            <a:off x="0" y="4782235"/>
            <a:ext cx="2974975" cy="646331"/>
          </a:xfrm>
          <a:prstGeom prst="rect">
            <a:avLst/>
          </a:prstGeom>
          <a:noFill/>
        </p:spPr>
        <p:txBody>
          <a:bodyPr wrap="square" rtlCol="0">
            <a:spAutoFit/>
          </a:bodyPr>
          <a:lstStyle/>
          <a:p>
            <a:pPr algn="ctr"/>
            <a:r>
              <a:rPr lang="en-US" dirty="0">
                <a:solidFill>
                  <a:srgbClr val="FF0000"/>
                </a:solidFill>
              </a:rPr>
              <a:t>6 practice</a:t>
            </a:r>
          </a:p>
          <a:p>
            <a:pPr algn="ctr"/>
            <a:r>
              <a:rPr lang="en-US" dirty="0">
                <a:solidFill>
                  <a:srgbClr val="FF0000"/>
                </a:solidFill>
              </a:rPr>
              <a:t>elements</a:t>
            </a:r>
          </a:p>
        </p:txBody>
      </p:sp>
      <p:pic>
        <p:nvPicPr>
          <p:cNvPr id="3" name="Picture 4">
            <a:extLst>
              <a:ext uri="{FF2B5EF4-FFF2-40B4-BE49-F238E27FC236}">
                <a16:creationId xmlns:a16="http://schemas.microsoft.com/office/drawing/2014/main" id="{4D111476-BF2D-7722-CA6E-8CD95933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62" y="1808374"/>
            <a:ext cx="1482538" cy="22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ook cover with two men hugging&#10;&#10;Description automatically generated">
            <a:extLst>
              <a:ext uri="{FF2B5EF4-FFF2-40B4-BE49-F238E27FC236}">
                <a16:creationId xmlns:a16="http://schemas.microsoft.com/office/drawing/2014/main" id="{677A41DF-EC70-232A-7958-CC4C2313C594}"/>
              </a:ext>
            </a:extLst>
          </p:cNvPr>
          <p:cNvPicPr>
            <a:picLocks noChangeAspect="1"/>
          </p:cNvPicPr>
          <p:nvPr/>
        </p:nvPicPr>
        <p:blipFill>
          <a:blip r:embed="rId4"/>
          <a:stretch>
            <a:fillRect/>
          </a:stretch>
        </p:blipFill>
        <p:spPr>
          <a:xfrm>
            <a:off x="6407898" y="1960586"/>
            <a:ext cx="1602760" cy="2071595"/>
          </a:xfrm>
          <a:prstGeom prst="rect">
            <a:avLst/>
          </a:prstGeom>
        </p:spPr>
      </p:pic>
      <p:pic>
        <p:nvPicPr>
          <p:cNvPr id="8" name="Picture 7" descr="A book cover with trees and a person sitting under a tree&#10;&#10;Description automatically generated">
            <a:extLst>
              <a:ext uri="{FF2B5EF4-FFF2-40B4-BE49-F238E27FC236}">
                <a16:creationId xmlns:a16="http://schemas.microsoft.com/office/drawing/2014/main" id="{E1FFE4BE-0BB4-02C9-6858-3CDC00D14771}"/>
              </a:ext>
            </a:extLst>
          </p:cNvPr>
          <p:cNvPicPr>
            <a:picLocks noChangeAspect="1"/>
          </p:cNvPicPr>
          <p:nvPr/>
        </p:nvPicPr>
        <p:blipFill>
          <a:blip r:embed="rId5"/>
          <a:stretch>
            <a:fillRect/>
          </a:stretch>
        </p:blipFill>
        <p:spPr>
          <a:xfrm>
            <a:off x="8544354" y="1960585"/>
            <a:ext cx="1376023" cy="2104227"/>
          </a:xfrm>
          <a:prstGeom prst="rect">
            <a:avLst/>
          </a:prstGeom>
        </p:spPr>
      </p:pic>
    </p:spTree>
    <p:extLst>
      <p:ext uri="{BB962C8B-B14F-4D97-AF65-F5344CB8AC3E}">
        <p14:creationId xmlns:p14="http://schemas.microsoft.com/office/powerpoint/2010/main" val="411868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6" name="Title 1">
            <a:extLst>
              <a:ext uri="{FF2B5EF4-FFF2-40B4-BE49-F238E27FC236}">
                <a16:creationId xmlns:a16="http://schemas.microsoft.com/office/drawing/2014/main" id="{3804A4D3-AAF8-3644-B6AC-DBD5AD81A29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Practice Elements Approach:</a:t>
            </a:r>
            <a:br>
              <a:rPr lang="en-US" altLang="en-US" dirty="0">
                <a:ea typeface="ＭＳ Ｐゴシック" panose="020B0600070205080204" pitchFamily="34" charset="-128"/>
              </a:rPr>
            </a:br>
            <a:r>
              <a:rPr lang="en-US" altLang="en-US" dirty="0">
                <a:ea typeface="ＭＳ Ｐゴシック" panose="020B0600070205080204" pitchFamily="34" charset="-128"/>
              </a:rPr>
              <a:t>Trauma Example</a:t>
            </a:r>
          </a:p>
        </p:txBody>
      </p:sp>
      <p:sp>
        <p:nvSpPr>
          <p:cNvPr id="2" name="TextBox 1">
            <a:extLst>
              <a:ext uri="{FF2B5EF4-FFF2-40B4-BE49-F238E27FC236}">
                <a16:creationId xmlns:a16="http://schemas.microsoft.com/office/drawing/2014/main" id="{2F6F47ED-01DE-3248-8F17-332F8EAD910B}"/>
              </a:ext>
            </a:extLst>
          </p:cNvPr>
          <p:cNvSpPr txBox="1"/>
          <p:nvPr/>
        </p:nvSpPr>
        <p:spPr>
          <a:xfrm>
            <a:off x="5540188" y="1361140"/>
            <a:ext cx="2974975" cy="369332"/>
          </a:xfrm>
          <a:prstGeom prst="rect">
            <a:avLst/>
          </a:prstGeom>
          <a:noFill/>
        </p:spPr>
        <p:txBody>
          <a:bodyPr wrap="square" rtlCol="0">
            <a:spAutoFit/>
          </a:bodyPr>
          <a:lstStyle/>
          <a:p>
            <a:pPr algn="ctr"/>
            <a:r>
              <a:rPr lang="en-US" dirty="0">
                <a:solidFill>
                  <a:srgbClr val="FF0000"/>
                </a:solidFill>
              </a:rPr>
              <a:t>3 brand-named protocols</a:t>
            </a:r>
          </a:p>
        </p:txBody>
      </p:sp>
      <p:sp>
        <p:nvSpPr>
          <p:cNvPr id="9" name="TextBox 8">
            <a:extLst>
              <a:ext uri="{FF2B5EF4-FFF2-40B4-BE49-F238E27FC236}">
                <a16:creationId xmlns:a16="http://schemas.microsoft.com/office/drawing/2014/main" id="{F5BE755A-1D27-8A4E-9369-0D8D6FCD0606}"/>
              </a:ext>
            </a:extLst>
          </p:cNvPr>
          <p:cNvSpPr txBox="1"/>
          <p:nvPr/>
        </p:nvSpPr>
        <p:spPr>
          <a:xfrm>
            <a:off x="0" y="4782235"/>
            <a:ext cx="2974975" cy="646331"/>
          </a:xfrm>
          <a:prstGeom prst="rect">
            <a:avLst/>
          </a:prstGeom>
          <a:noFill/>
        </p:spPr>
        <p:txBody>
          <a:bodyPr wrap="square" rtlCol="0">
            <a:spAutoFit/>
          </a:bodyPr>
          <a:lstStyle/>
          <a:p>
            <a:pPr algn="ctr"/>
            <a:r>
              <a:rPr lang="en-US" dirty="0">
                <a:solidFill>
                  <a:srgbClr val="FF0000"/>
                </a:solidFill>
              </a:rPr>
              <a:t>6 practice</a:t>
            </a:r>
          </a:p>
          <a:p>
            <a:pPr algn="ctr"/>
            <a:r>
              <a:rPr lang="en-US" dirty="0">
                <a:solidFill>
                  <a:srgbClr val="FF0000"/>
                </a:solidFill>
              </a:rPr>
              <a:t>elements</a:t>
            </a:r>
          </a:p>
        </p:txBody>
      </p:sp>
      <p:graphicFrame>
        <p:nvGraphicFramePr>
          <p:cNvPr id="12" name="Content Placeholder 3">
            <a:extLst>
              <a:ext uri="{FF2B5EF4-FFF2-40B4-BE49-F238E27FC236}">
                <a16:creationId xmlns:a16="http://schemas.microsoft.com/office/drawing/2014/main" id="{F0FFB2E3-3CAA-90E8-9E33-83E4B18B03FD}"/>
              </a:ext>
            </a:extLst>
          </p:cNvPr>
          <p:cNvGraphicFramePr>
            <a:graphicFrameLocks noGrp="1"/>
          </p:cNvGraphicFramePr>
          <p:nvPr>
            <p:ph idx="1"/>
            <p:extLst>
              <p:ext uri="{D42A27DB-BD31-4B8C-83A1-F6EECF244321}">
                <p14:modId xmlns:p14="http://schemas.microsoft.com/office/powerpoint/2010/main" val="4004132851"/>
              </p:ext>
            </p:extLst>
          </p:nvPr>
        </p:nvGraphicFramePr>
        <p:xfrm>
          <a:off x="2136775" y="3805239"/>
          <a:ext cx="8153400" cy="2600325"/>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rPr>
                        <a:t>Psychoeducation - C</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Cognitive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Exposure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Relaxation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Narrative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Psychoeducation - 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6"/>
                  </a:ext>
                </a:extLst>
              </a:tr>
            </a:tbl>
          </a:graphicData>
        </a:graphic>
      </p:graphicFrame>
      <p:sp>
        <p:nvSpPr>
          <p:cNvPr id="10" name="Rounded Rectangle 9">
            <a:extLst>
              <a:ext uri="{FF2B5EF4-FFF2-40B4-BE49-F238E27FC236}">
                <a16:creationId xmlns:a16="http://schemas.microsoft.com/office/drawing/2014/main" id="{E7C6B6DE-33BD-2943-BDCF-9D8D77A9068E}"/>
              </a:ext>
            </a:extLst>
          </p:cNvPr>
          <p:cNvSpPr/>
          <p:nvPr/>
        </p:nvSpPr>
        <p:spPr>
          <a:xfrm>
            <a:off x="2115608" y="4159478"/>
            <a:ext cx="8195733" cy="82369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D18DCD25-2A9A-D851-28F0-B6E5E7EF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62" y="1808374"/>
            <a:ext cx="1482538" cy="22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ook cover with two men hugging&#10;&#10;Description automatically generated">
            <a:extLst>
              <a:ext uri="{FF2B5EF4-FFF2-40B4-BE49-F238E27FC236}">
                <a16:creationId xmlns:a16="http://schemas.microsoft.com/office/drawing/2014/main" id="{74DC9B30-4A75-32C6-0256-9D98824D8728}"/>
              </a:ext>
            </a:extLst>
          </p:cNvPr>
          <p:cNvPicPr>
            <a:picLocks noChangeAspect="1"/>
          </p:cNvPicPr>
          <p:nvPr/>
        </p:nvPicPr>
        <p:blipFill>
          <a:blip r:embed="rId4"/>
          <a:stretch>
            <a:fillRect/>
          </a:stretch>
        </p:blipFill>
        <p:spPr>
          <a:xfrm>
            <a:off x="6407898" y="1960586"/>
            <a:ext cx="1602760" cy="2071595"/>
          </a:xfrm>
          <a:prstGeom prst="rect">
            <a:avLst/>
          </a:prstGeom>
        </p:spPr>
      </p:pic>
      <p:pic>
        <p:nvPicPr>
          <p:cNvPr id="6" name="Picture 5" descr="A book cover with trees and a person sitting under a tree&#10;&#10;Description automatically generated">
            <a:extLst>
              <a:ext uri="{FF2B5EF4-FFF2-40B4-BE49-F238E27FC236}">
                <a16:creationId xmlns:a16="http://schemas.microsoft.com/office/drawing/2014/main" id="{B1882E3F-3FD7-1E7F-19EF-885A86CEFB57}"/>
              </a:ext>
            </a:extLst>
          </p:cNvPr>
          <p:cNvPicPr>
            <a:picLocks noChangeAspect="1"/>
          </p:cNvPicPr>
          <p:nvPr/>
        </p:nvPicPr>
        <p:blipFill>
          <a:blip r:embed="rId5"/>
          <a:stretch>
            <a:fillRect/>
          </a:stretch>
        </p:blipFill>
        <p:spPr>
          <a:xfrm>
            <a:off x="8544354" y="1960585"/>
            <a:ext cx="1376023" cy="2104227"/>
          </a:xfrm>
          <a:prstGeom prst="rect">
            <a:avLst/>
          </a:prstGeom>
        </p:spPr>
      </p:pic>
    </p:spTree>
    <p:extLst>
      <p:ext uri="{BB962C8B-B14F-4D97-AF65-F5344CB8AC3E}">
        <p14:creationId xmlns:p14="http://schemas.microsoft.com/office/powerpoint/2010/main" val="262901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6" name="Title 1">
            <a:extLst>
              <a:ext uri="{FF2B5EF4-FFF2-40B4-BE49-F238E27FC236}">
                <a16:creationId xmlns:a16="http://schemas.microsoft.com/office/drawing/2014/main" id="{3804A4D3-AAF8-3644-B6AC-DBD5AD81A29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Practice Elements Approach:</a:t>
            </a:r>
            <a:br>
              <a:rPr lang="en-US" altLang="en-US" dirty="0">
                <a:ea typeface="ＭＳ Ｐゴシック" panose="020B0600070205080204" pitchFamily="34" charset="-128"/>
              </a:rPr>
            </a:br>
            <a:r>
              <a:rPr lang="en-US" altLang="en-US" dirty="0">
                <a:ea typeface="ＭＳ Ｐゴシック" panose="020B0600070205080204" pitchFamily="34" charset="-128"/>
              </a:rPr>
              <a:t>Trauma Example</a:t>
            </a:r>
          </a:p>
        </p:txBody>
      </p:sp>
      <p:sp>
        <p:nvSpPr>
          <p:cNvPr id="2" name="TextBox 1">
            <a:extLst>
              <a:ext uri="{FF2B5EF4-FFF2-40B4-BE49-F238E27FC236}">
                <a16:creationId xmlns:a16="http://schemas.microsoft.com/office/drawing/2014/main" id="{2F6F47ED-01DE-3248-8F17-332F8EAD910B}"/>
              </a:ext>
            </a:extLst>
          </p:cNvPr>
          <p:cNvSpPr txBox="1"/>
          <p:nvPr/>
        </p:nvSpPr>
        <p:spPr>
          <a:xfrm>
            <a:off x="5540188" y="1361140"/>
            <a:ext cx="2974975" cy="369332"/>
          </a:xfrm>
          <a:prstGeom prst="rect">
            <a:avLst/>
          </a:prstGeom>
          <a:noFill/>
        </p:spPr>
        <p:txBody>
          <a:bodyPr wrap="square" rtlCol="0">
            <a:spAutoFit/>
          </a:bodyPr>
          <a:lstStyle/>
          <a:p>
            <a:pPr algn="ctr"/>
            <a:r>
              <a:rPr lang="en-US" dirty="0">
                <a:solidFill>
                  <a:srgbClr val="FF0000"/>
                </a:solidFill>
              </a:rPr>
              <a:t>3 brand-named protocols</a:t>
            </a:r>
          </a:p>
        </p:txBody>
      </p:sp>
      <p:sp>
        <p:nvSpPr>
          <p:cNvPr id="9" name="TextBox 8">
            <a:extLst>
              <a:ext uri="{FF2B5EF4-FFF2-40B4-BE49-F238E27FC236}">
                <a16:creationId xmlns:a16="http://schemas.microsoft.com/office/drawing/2014/main" id="{F5BE755A-1D27-8A4E-9369-0D8D6FCD0606}"/>
              </a:ext>
            </a:extLst>
          </p:cNvPr>
          <p:cNvSpPr txBox="1"/>
          <p:nvPr/>
        </p:nvSpPr>
        <p:spPr>
          <a:xfrm>
            <a:off x="0" y="4782235"/>
            <a:ext cx="2974975" cy="646331"/>
          </a:xfrm>
          <a:prstGeom prst="rect">
            <a:avLst/>
          </a:prstGeom>
          <a:noFill/>
        </p:spPr>
        <p:txBody>
          <a:bodyPr wrap="square" rtlCol="0">
            <a:spAutoFit/>
          </a:bodyPr>
          <a:lstStyle/>
          <a:p>
            <a:pPr algn="ctr"/>
            <a:r>
              <a:rPr lang="en-US" dirty="0">
                <a:solidFill>
                  <a:srgbClr val="FF0000"/>
                </a:solidFill>
              </a:rPr>
              <a:t>6 practice</a:t>
            </a:r>
          </a:p>
          <a:p>
            <a:pPr algn="ctr"/>
            <a:r>
              <a:rPr lang="en-US" dirty="0">
                <a:solidFill>
                  <a:srgbClr val="FF0000"/>
                </a:solidFill>
              </a:rPr>
              <a:t>elements</a:t>
            </a:r>
          </a:p>
        </p:txBody>
      </p:sp>
      <p:graphicFrame>
        <p:nvGraphicFramePr>
          <p:cNvPr id="11" name="Content Placeholder 3">
            <a:extLst>
              <a:ext uri="{FF2B5EF4-FFF2-40B4-BE49-F238E27FC236}">
                <a16:creationId xmlns:a16="http://schemas.microsoft.com/office/drawing/2014/main" id="{14D553E3-8F73-175A-567A-8A72A97F7DC9}"/>
              </a:ext>
            </a:extLst>
          </p:cNvPr>
          <p:cNvGraphicFramePr>
            <a:graphicFrameLocks noGrp="1"/>
          </p:cNvGraphicFramePr>
          <p:nvPr>
            <p:ph idx="1"/>
            <p:extLst>
              <p:ext uri="{D42A27DB-BD31-4B8C-83A1-F6EECF244321}">
                <p14:modId xmlns:p14="http://schemas.microsoft.com/office/powerpoint/2010/main" val="919352391"/>
              </p:ext>
            </p:extLst>
          </p:nvPr>
        </p:nvGraphicFramePr>
        <p:xfrm>
          <a:off x="2136775" y="3805239"/>
          <a:ext cx="8153400" cy="2600325"/>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rPr>
                        <a:t>Psychoeducation - C</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Cognitive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Exposure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rPr>
                        <a:t>Relaxation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Narrative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Psychoeducation - 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6"/>
                  </a:ext>
                </a:extLst>
              </a:tr>
            </a:tbl>
          </a:graphicData>
        </a:graphic>
      </p:graphicFrame>
      <p:sp>
        <p:nvSpPr>
          <p:cNvPr id="10" name="Rounded Rectangle 9">
            <a:extLst>
              <a:ext uri="{FF2B5EF4-FFF2-40B4-BE49-F238E27FC236}">
                <a16:creationId xmlns:a16="http://schemas.microsoft.com/office/drawing/2014/main" id="{E7C6B6DE-33BD-2943-BDCF-9D8D77A9068E}"/>
              </a:ext>
            </a:extLst>
          </p:cNvPr>
          <p:cNvSpPr/>
          <p:nvPr/>
        </p:nvSpPr>
        <p:spPr>
          <a:xfrm>
            <a:off x="2115608" y="4903096"/>
            <a:ext cx="8195733" cy="4454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CA2A80FA-F991-C4AB-B18C-113707A6C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62" y="1808374"/>
            <a:ext cx="1482538" cy="22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ook cover with two men hugging&#10;&#10;Description automatically generated">
            <a:extLst>
              <a:ext uri="{FF2B5EF4-FFF2-40B4-BE49-F238E27FC236}">
                <a16:creationId xmlns:a16="http://schemas.microsoft.com/office/drawing/2014/main" id="{B2EDF05E-2521-FE4E-B6AB-CF607385D038}"/>
              </a:ext>
            </a:extLst>
          </p:cNvPr>
          <p:cNvPicPr>
            <a:picLocks noChangeAspect="1"/>
          </p:cNvPicPr>
          <p:nvPr/>
        </p:nvPicPr>
        <p:blipFill>
          <a:blip r:embed="rId4"/>
          <a:stretch>
            <a:fillRect/>
          </a:stretch>
        </p:blipFill>
        <p:spPr>
          <a:xfrm>
            <a:off x="6407898" y="1960586"/>
            <a:ext cx="1602760" cy="2071595"/>
          </a:xfrm>
          <a:prstGeom prst="rect">
            <a:avLst/>
          </a:prstGeom>
        </p:spPr>
      </p:pic>
      <p:pic>
        <p:nvPicPr>
          <p:cNvPr id="6" name="Picture 5" descr="A book cover with trees and a person sitting under a tree&#10;&#10;Description automatically generated">
            <a:extLst>
              <a:ext uri="{FF2B5EF4-FFF2-40B4-BE49-F238E27FC236}">
                <a16:creationId xmlns:a16="http://schemas.microsoft.com/office/drawing/2014/main" id="{6FB332DE-0D8E-4950-A9F7-AAB0F0A9CEB5}"/>
              </a:ext>
            </a:extLst>
          </p:cNvPr>
          <p:cNvPicPr>
            <a:picLocks noChangeAspect="1"/>
          </p:cNvPicPr>
          <p:nvPr/>
        </p:nvPicPr>
        <p:blipFill>
          <a:blip r:embed="rId5"/>
          <a:stretch>
            <a:fillRect/>
          </a:stretch>
        </p:blipFill>
        <p:spPr>
          <a:xfrm>
            <a:off x="8544354" y="1960585"/>
            <a:ext cx="1376023" cy="2104227"/>
          </a:xfrm>
          <a:prstGeom prst="rect">
            <a:avLst/>
          </a:prstGeom>
        </p:spPr>
      </p:pic>
    </p:spTree>
    <p:extLst>
      <p:ext uri="{BB962C8B-B14F-4D97-AF65-F5344CB8AC3E}">
        <p14:creationId xmlns:p14="http://schemas.microsoft.com/office/powerpoint/2010/main" val="350045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9BC609-6B00-C640-87D6-82B5F77CC463}"/>
              </a:ext>
            </a:extLst>
          </p:cNvPr>
          <p:cNvGraphicFramePr>
            <a:graphicFrameLocks noGrp="1"/>
          </p:cNvGraphicFramePr>
          <p:nvPr>
            <p:ph idx="1"/>
          </p:nvPr>
        </p:nvGraphicFramePr>
        <p:xfrm>
          <a:off x="2136775" y="3805239"/>
          <a:ext cx="8153400" cy="2600325"/>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Chicken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Flour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Cornstarch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Shoyu</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Sugar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rPr>
                        <a:t>Garlic</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cs typeface="Arial" charset="0"/>
                          <a:sym typeface="Wingdings" charset="2"/>
                        </a:rPr>
                        <a:t></a:t>
                      </a:r>
                      <a:endParaRPr kumimoji="0" lang="en-US" sz="1800" b="0" i="0" u="none" strike="noStrike" cap="none" normalizeH="0" baseline="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cs typeface="Arial" charset="0"/>
                          <a:sym typeface="Wingdings" charset="2"/>
                        </a:rPr>
                        <a:t></a:t>
                      </a:r>
                      <a:endParaRPr kumimoji="0" lang="en-US" sz="1800" b="0" i="0" u="none" strike="noStrike" cap="none" normalizeH="0" baseline="0" dirty="0">
                        <a:ln>
                          <a:noFill/>
                        </a:ln>
                        <a:solidFill>
                          <a:srgbClr val="000000"/>
                        </a:solidFill>
                        <a:effectLst/>
                        <a:latin typeface="Tw Cen MT"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0006"/>
                  </a:ext>
                </a:extLst>
              </a:tr>
            </a:tbl>
          </a:graphicData>
        </a:graphic>
      </p:graphicFrame>
      <p:sp>
        <p:nvSpPr>
          <p:cNvPr id="58411" name="Title 1">
            <a:extLst>
              <a:ext uri="{FF2B5EF4-FFF2-40B4-BE49-F238E27FC236}">
                <a16:creationId xmlns:a16="http://schemas.microsoft.com/office/drawing/2014/main" id="{D30EBA26-88EE-4F47-AC87-A0C7C35A5315}"/>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Practice Elements Approach:</a:t>
            </a:r>
            <a:br>
              <a:rPr lang="en-US" altLang="en-US" dirty="0">
                <a:ea typeface="ＭＳ Ｐゴシック" panose="020B0600070205080204" pitchFamily="34" charset="-128"/>
              </a:rPr>
            </a:br>
            <a:r>
              <a:rPr lang="en-US" altLang="en-US" dirty="0">
                <a:ea typeface="ＭＳ Ｐゴシック" panose="020B0600070205080204" pitchFamily="34" charset="-128"/>
              </a:rPr>
              <a:t>Garlic Chicken Example</a:t>
            </a:r>
          </a:p>
        </p:txBody>
      </p:sp>
      <p:pic>
        <p:nvPicPr>
          <p:cNvPr id="58412" name="Picture 1">
            <a:extLst>
              <a:ext uri="{FF2B5EF4-FFF2-40B4-BE49-F238E27FC236}">
                <a16:creationId xmlns:a16="http://schemas.microsoft.com/office/drawing/2014/main" id="{DDE45A21-7451-CA40-91A5-F6D611E05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43200"/>
            <a:ext cx="1574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13800F0-3031-AD48-A6AA-7388B92F4C8D}"/>
              </a:ext>
            </a:extLst>
          </p:cNvPr>
          <p:cNvPicPr>
            <a:picLocks noChangeAspect="1"/>
          </p:cNvPicPr>
          <p:nvPr/>
        </p:nvPicPr>
        <p:blipFill>
          <a:blip r:embed="rId4"/>
          <a:stretch>
            <a:fillRect/>
          </a:stretch>
        </p:blipFill>
        <p:spPr>
          <a:xfrm>
            <a:off x="8124652" y="3017839"/>
            <a:ext cx="2298700" cy="660400"/>
          </a:xfrm>
          <a:prstGeom prst="rect">
            <a:avLst/>
          </a:prstGeom>
        </p:spPr>
      </p:pic>
      <p:sp>
        <p:nvSpPr>
          <p:cNvPr id="9" name="TextBox 8">
            <a:extLst>
              <a:ext uri="{FF2B5EF4-FFF2-40B4-BE49-F238E27FC236}">
                <a16:creationId xmlns:a16="http://schemas.microsoft.com/office/drawing/2014/main" id="{6971E7B1-EE56-E540-847A-5CBE13487677}"/>
              </a:ext>
            </a:extLst>
          </p:cNvPr>
          <p:cNvSpPr txBox="1"/>
          <p:nvPr/>
        </p:nvSpPr>
        <p:spPr>
          <a:xfrm>
            <a:off x="4597401" y="2188597"/>
            <a:ext cx="4958976" cy="369332"/>
          </a:xfrm>
          <a:prstGeom prst="rect">
            <a:avLst/>
          </a:prstGeom>
          <a:noFill/>
        </p:spPr>
        <p:txBody>
          <a:bodyPr wrap="square" rtlCol="0">
            <a:spAutoFit/>
          </a:bodyPr>
          <a:lstStyle/>
          <a:p>
            <a:pPr algn="ctr"/>
            <a:r>
              <a:rPr lang="en-US" dirty="0">
                <a:solidFill>
                  <a:srgbClr val="FF0000"/>
                </a:solidFill>
              </a:rPr>
              <a:t>3 brand-named Garlic Chicken Recipes</a:t>
            </a:r>
          </a:p>
        </p:txBody>
      </p:sp>
      <p:sp>
        <p:nvSpPr>
          <p:cNvPr id="10" name="TextBox 9">
            <a:extLst>
              <a:ext uri="{FF2B5EF4-FFF2-40B4-BE49-F238E27FC236}">
                <a16:creationId xmlns:a16="http://schemas.microsoft.com/office/drawing/2014/main" id="{F1627716-E146-924B-8EF2-7C6704013F87}"/>
              </a:ext>
            </a:extLst>
          </p:cNvPr>
          <p:cNvSpPr txBox="1"/>
          <p:nvPr/>
        </p:nvSpPr>
        <p:spPr>
          <a:xfrm>
            <a:off x="-197223" y="4736069"/>
            <a:ext cx="2974975" cy="369332"/>
          </a:xfrm>
          <a:prstGeom prst="rect">
            <a:avLst/>
          </a:prstGeom>
          <a:noFill/>
        </p:spPr>
        <p:txBody>
          <a:bodyPr wrap="square" rtlCol="0">
            <a:spAutoFit/>
          </a:bodyPr>
          <a:lstStyle/>
          <a:p>
            <a:pPr algn="ctr"/>
            <a:r>
              <a:rPr lang="en-US" dirty="0">
                <a:solidFill>
                  <a:srgbClr val="FF0000"/>
                </a:solidFill>
              </a:rPr>
              <a:t>6 ingredients</a:t>
            </a:r>
          </a:p>
        </p:txBody>
      </p:sp>
      <p:pic>
        <p:nvPicPr>
          <p:cNvPr id="5" name="Picture 4">
            <a:extLst>
              <a:ext uri="{FF2B5EF4-FFF2-40B4-BE49-F238E27FC236}">
                <a16:creationId xmlns:a16="http://schemas.microsoft.com/office/drawing/2014/main" id="{B1064D37-1883-85F1-3885-358F4B0D5D5E}"/>
              </a:ext>
            </a:extLst>
          </p:cNvPr>
          <p:cNvPicPr>
            <a:picLocks noChangeAspect="1"/>
          </p:cNvPicPr>
          <p:nvPr/>
        </p:nvPicPr>
        <p:blipFill>
          <a:blip r:embed="rId5"/>
          <a:stretch>
            <a:fillRect/>
          </a:stretch>
        </p:blipFill>
        <p:spPr>
          <a:xfrm>
            <a:off x="6389157" y="2838450"/>
            <a:ext cx="1587500" cy="1092200"/>
          </a:xfrm>
          <a:prstGeom prst="rect">
            <a:avLst/>
          </a:prstGeom>
        </p:spPr>
      </p:pic>
    </p:spTree>
    <p:extLst>
      <p:ext uri="{BB962C8B-B14F-4D97-AF65-F5344CB8AC3E}">
        <p14:creationId xmlns:p14="http://schemas.microsoft.com/office/powerpoint/2010/main" val="365301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7413-BE74-F644-B8E5-E7B53FBAFD80}"/>
              </a:ext>
            </a:extLst>
          </p:cNvPr>
          <p:cNvSpPr>
            <a:spLocks noGrp="1"/>
          </p:cNvSpPr>
          <p:nvPr>
            <p:ph type="title"/>
          </p:nvPr>
        </p:nvSpPr>
        <p:spPr/>
        <p:txBody>
          <a:bodyPr>
            <a:normAutofit/>
          </a:bodyPr>
          <a:lstStyle/>
          <a:p>
            <a:r>
              <a:rPr lang="en-US" dirty="0"/>
              <a:t>What are commonalities across all youth trauma brand-named manuals?</a:t>
            </a:r>
          </a:p>
        </p:txBody>
      </p:sp>
      <p:graphicFrame>
        <p:nvGraphicFramePr>
          <p:cNvPr id="4" name="Content Placeholder 3">
            <a:extLst>
              <a:ext uri="{FF2B5EF4-FFF2-40B4-BE49-F238E27FC236}">
                <a16:creationId xmlns:a16="http://schemas.microsoft.com/office/drawing/2014/main" id="{3A3985AC-E8FA-3E46-972C-A04F14324EB4}"/>
              </a:ext>
            </a:extLst>
          </p:cNvPr>
          <p:cNvGraphicFramePr>
            <a:graphicFrameLocks noGrp="1"/>
          </p:cNvGraphicFramePr>
          <p:nvPr>
            <p:ph idx="1"/>
            <p:extLst>
              <p:ext uri="{D42A27DB-BD31-4B8C-83A1-F6EECF244321}">
                <p14:modId xmlns:p14="http://schemas.microsoft.com/office/powerpoint/2010/main" val="1579640382"/>
              </p:ext>
            </p:extLst>
          </p:nvPr>
        </p:nvGraphicFramePr>
        <p:xfrm>
          <a:off x="677863" y="2160588"/>
          <a:ext cx="8596312" cy="4023360"/>
        </p:xfrm>
        <a:graphic>
          <a:graphicData uri="http://schemas.openxmlformats.org/drawingml/2006/table">
            <a:tbl>
              <a:tblPr firstRow="1" bandRow="1">
                <a:tableStyleId>{5C22544A-7EE6-4342-B048-85BDC9FD1C3A}</a:tableStyleId>
              </a:tblPr>
              <a:tblGrid>
                <a:gridCol w="5077478">
                  <a:extLst>
                    <a:ext uri="{9D8B030D-6E8A-4147-A177-3AD203B41FA5}">
                      <a16:colId xmlns:a16="http://schemas.microsoft.com/office/drawing/2014/main" val="3191925800"/>
                    </a:ext>
                  </a:extLst>
                </a:gridCol>
                <a:gridCol w="3518834">
                  <a:extLst>
                    <a:ext uri="{9D8B030D-6E8A-4147-A177-3AD203B41FA5}">
                      <a16:colId xmlns:a16="http://schemas.microsoft.com/office/drawing/2014/main" val="1221094964"/>
                    </a:ext>
                  </a:extLst>
                </a:gridCol>
              </a:tblGrid>
              <a:tr h="370840">
                <a:tc>
                  <a:txBody>
                    <a:bodyPr/>
                    <a:lstStyle/>
                    <a:p>
                      <a:pPr algn="ctr"/>
                      <a:r>
                        <a:rPr lang="en-US" sz="2400" dirty="0"/>
                        <a:t>Practice Element</a:t>
                      </a:r>
                    </a:p>
                  </a:txBody>
                  <a:tcPr/>
                </a:tc>
                <a:tc>
                  <a:txBody>
                    <a:bodyPr/>
                    <a:lstStyle/>
                    <a:p>
                      <a:pPr algn="ctr"/>
                      <a:r>
                        <a:rPr lang="en-US" sz="2400" dirty="0"/>
                        <a:t>Percent present across 52  protocols</a:t>
                      </a:r>
                    </a:p>
                  </a:txBody>
                  <a:tcPr/>
                </a:tc>
                <a:extLst>
                  <a:ext uri="{0D108BD9-81ED-4DB2-BD59-A6C34878D82A}">
                    <a16:rowId xmlns:a16="http://schemas.microsoft.com/office/drawing/2014/main" val="337041922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Psychoeducation for Child</a:t>
                      </a:r>
                    </a:p>
                  </a:txBody>
                  <a:tcPr/>
                </a:tc>
                <a:tc>
                  <a:txBody>
                    <a:bodyPr/>
                    <a:lstStyle/>
                    <a:p>
                      <a:pPr algn="ctr"/>
                      <a:r>
                        <a:rPr lang="en-US" sz="2400" dirty="0"/>
                        <a:t>95</a:t>
                      </a:r>
                    </a:p>
                  </a:txBody>
                  <a:tcPr/>
                </a:tc>
                <a:extLst>
                  <a:ext uri="{0D108BD9-81ED-4DB2-BD59-A6C34878D82A}">
                    <a16:rowId xmlns:a16="http://schemas.microsoft.com/office/drawing/2014/main" val="1110781941"/>
                  </a:ext>
                </a:extLst>
              </a:tr>
              <a:tr h="370840">
                <a:tc>
                  <a:txBody>
                    <a:bodyPr/>
                    <a:lstStyle/>
                    <a:p>
                      <a:r>
                        <a:rPr lang="en-US" sz="2400" dirty="0"/>
                        <a:t>Cognitive</a:t>
                      </a:r>
                    </a:p>
                  </a:txBody>
                  <a:tcPr/>
                </a:tc>
                <a:tc>
                  <a:txBody>
                    <a:bodyPr/>
                    <a:lstStyle/>
                    <a:p>
                      <a:pPr algn="ctr"/>
                      <a:r>
                        <a:rPr lang="en-US" sz="2400" dirty="0"/>
                        <a:t>89</a:t>
                      </a:r>
                    </a:p>
                  </a:txBody>
                  <a:tcPr/>
                </a:tc>
                <a:extLst>
                  <a:ext uri="{0D108BD9-81ED-4DB2-BD59-A6C34878D82A}">
                    <a16:rowId xmlns:a16="http://schemas.microsoft.com/office/drawing/2014/main" val="3899233605"/>
                  </a:ext>
                </a:extLst>
              </a:tr>
              <a:tr h="370840">
                <a:tc>
                  <a:txBody>
                    <a:bodyPr/>
                    <a:lstStyle/>
                    <a:p>
                      <a:r>
                        <a:rPr lang="en-US" sz="2400" dirty="0"/>
                        <a:t>Exposure</a:t>
                      </a:r>
                    </a:p>
                  </a:txBody>
                  <a:tcPr/>
                </a:tc>
                <a:tc>
                  <a:txBody>
                    <a:bodyPr/>
                    <a:lstStyle/>
                    <a:p>
                      <a:pPr algn="ctr"/>
                      <a:r>
                        <a:rPr lang="en-US" sz="2400" dirty="0"/>
                        <a:t>85</a:t>
                      </a:r>
                    </a:p>
                  </a:txBody>
                  <a:tcPr/>
                </a:tc>
                <a:extLst>
                  <a:ext uri="{0D108BD9-81ED-4DB2-BD59-A6C34878D82A}">
                    <a16:rowId xmlns:a16="http://schemas.microsoft.com/office/drawing/2014/main" val="3668284184"/>
                  </a:ext>
                </a:extLst>
              </a:tr>
              <a:tr h="370840">
                <a:tc>
                  <a:txBody>
                    <a:bodyPr/>
                    <a:lstStyle/>
                    <a:p>
                      <a:r>
                        <a:rPr lang="en-US" sz="2400" dirty="0"/>
                        <a:t>Relaxation</a:t>
                      </a:r>
                    </a:p>
                  </a:txBody>
                  <a:tcPr/>
                </a:tc>
                <a:tc>
                  <a:txBody>
                    <a:bodyPr/>
                    <a:lstStyle/>
                    <a:p>
                      <a:pPr algn="ctr"/>
                      <a:r>
                        <a:rPr lang="en-US" sz="2400" dirty="0"/>
                        <a:t>70</a:t>
                      </a:r>
                    </a:p>
                  </a:txBody>
                  <a:tcPr/>
                </a:tc>
                <a:extLst>
                  <a:ext uri="{0D108BD9-81ED-4DB2-BD59-A6C34878D82A}">
                    <a16:rowId xmlns:a16="http://schemas.microsoft.com/office/drawing/2014/main" val="4001823084"/>
                  </a:ext>
                </a:extLst>
              </a:tr>
              <a:tr h="370840">
                <a:tc>
                  <a:txBody>
                    <a:bodyPr/>
                    <a:lstStyle/>
                    <a:p>
                      <a:r>
                        <a:rPr lang="en-US" sz="2400" dirty="0"/>
                        <a:t>Narrative</a:t>
                      </a:r>
                    </a:p>
                  </a:txBody>
                  <a:tcPr/>
                </a:tc>
                <a:tc>
                  <a:txBody>
                    <a:bodyPr/>
                    <a:lstStyle/>
                    <a:p>
                      <a:pPr algn="ctr"/>
                      <a:r>
                        <a:rPr lang="en-US" sz="2400" dirty="0"/>
                        <a:t>58</a:t>
                      </a:r>
                    </a:p>
                  </a:txBody>
                  <a:tcPr/>
                </a:tc>
                <a:extLst>
                  <a:ext uri="{0D108BD9-81ED-4DB2-BD59-A6C34878D82A}">
                    <a16:rowId xmlns:a16="http://schemas.microsoft.com/office/drawing/2014/main" val="3193335999"/>
                  </a:ext>
                </a:extLst>
              </a:tr>
              <a:tr h="370840">
                <a:tc>
                  <a:txBody>
                    <a:bodyPr/>
                    <a:lstStyle/>
                    <a:p>
                      <a:r>
                        <a:rPr lang="en-US" sz="2400" dirty="0"/>
                        <a:t>Psychoeducation for Caregiver</a:t>
                      </a:r>
                    </a:p>
                  </a:txBody>
                  <a:tcPr/>
                </a:tc>
                <a:tc>
                  <a:txBody>
                    <a:bodyPr/>
                    <a:lstStyle/>
                    <a:p>
                      <a:pPr algn="ctr"/>
                      <a:r>
                        <a:rPr lang="en-US" sz="2400" dirty="0"/>
                        <a:t>56</a:t>
                      </a:r>
                    </a:p>
                  </a:txBody>
                  <a:tcPr/>
                </a:tc>
                <a:extLst>
                  <a:ext uri="{0D108BD9-81ED-4DB2-BD59-A6C34878D82A}">
                    <a16:rowId xmlns:a16="http://schemas.microsoft.com/office/drawing/2014/main" val="4241286048"/>
                  </a:ext>
                </a:extLst>
              </a:tr>
              <a:tr h="370840">
                <a:tc>
                  <a:txBody>
                    <a:bodyPr/>
                    <a:lstStyle/>
                    <a:p>
                      <a:r>
                        <a:rPr lang="en-US" sz="2400" dirty="0"/>
                        <a:t>Maintenance / Relapse Prevention</a:t>
                      </a:r>
                    </a:p>
                  </a:txBody>
                  <a:tcPr/>
                </a:tc>
                <a:tc>
                  <a:txBody>
                    <a:bodyPr/>
                    <a:lstStyle/>
                    <a:p>
                      <a:pPr algn="ctr"/>
                      <a:r>
                        <a:rPr lang="en-US" sz="2400" dirty="0"/>
                        <a:t>43</a:t>
                      </a:r>
                    </a:p>
                  </a:txBody>
                  <a:tcPr/>
                </a:tc>
                <a:extLst>
                  <a:ext uri="{0D108BD9-81ED-4DB2-BD59-A6C34878D82A}">
                    <a16:rowId xmlns:a16="http://schemas.microsoft.com/office/drawing/2014/main" val="2835348593"/>
                  </a:ext>
                </a:extLst>
              </a:tr>
            </a:tbl>
          </a:graphicData>
        </a:graphic>
      </p:graphicFrame>
      <p:sp>
        <p:nvSpPr>
          <p:cNvPr id="5" name="TextBox 4">
            <a:extLst>
              <a:ext uri="{FF2B5EF4-FFF2-40B4-BE49-F238E27FC236}">
                <a16:creationId xmlns:a16="http://schemas.microsoft.com/office/drawing/2014/main" id="{A44684A4-201A-7B4B-A90B-DF9D98321F91}"/>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PracticeWise, 2024</a:t>
            </a:r>
          </a:p>
        </p:txBody>
      </p:sp>
    </p:spTree>
    <p:extLst>
      <p:ext uri="{BB962C8B-B14F-4D97-AF65-F5344CB8AC3E}">
        <p14:creationId xmlns:p14="http://schemas.microsoft.com/office/powerpoint/2010/main" val="129027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4B73-B092-A24C-ACC4-500A575E43BF}"/>
              </a:ext>
            </a:extLst>
          </p:cNvPr>
          <p:cNvSpPr>
            <a:spLocks noGrp="1"/>
          </p:cNvSpPr>
          <p:nvPr>
            <p:ph type="title"/>
          </p:nvPr>
        </p:nvSpPr>
        <p:spPr/>
        <p:txBody>
          <a:bodyPr>
            <a:normAutofit fontScale="90000"/>
          </a:bodyPr>
          <a:lstStyle/>
          <a:p>
            <a:r>
              <a:rPr lang="en-US" dirty="0"/>
              <a:t>Quality improvement initiatives rooted in the practice element metric </a:t>
            </a:r>
          </a:p>
        </p:txBody>
      </p:sp>
      <p:sp>
        <p:nvSpPr>
          <p:cNvPr id="3" name="Text Placeholder 2">
            <a:extLst>
              <a:ext uri="{FF2B5EF4-FFF2-40B4-BE49-F238E27FC236}">
                <a16:creationId xmlns:a16="http://schemas.microsoft.com/office/drawing/2014/main" id="{B94BCE4C-5ECF-5746-AE4D-6DB2959D28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736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8F73-2C69-D04D-95EB-FE566E81525D}"/>
              </a:ext>
            </a:extLst>
          </p:cNvPr>
          <p:cNvSpPr>
            <a:spLocks noGrp="1"/>
          </p:cNvSpPr>
          <p:nvPr>
            <p:ph type="title"/>
          </p:nvPr>
        </p:nvSpPr>
        <p:spPr/>
        <p:txBody>
          <a:bodyPr/>
          <a:lstStyle/>
          <a:p>
            <a:r>
              <a:rPr lang="en-US" dirty="0"/>
              <a:t>Quality improvement initiatives rooted in the practice element metric</a:t>
            </a:r>
          </a:p>
        </p:txBody>
      </p:sp>
      <p:sp>
        <p:nvSpPr>
          <p:cNvPr id="3" name="Content Placeholder 2">
            <a:extLst>
              <a:ext uri="{FF2B5EF4-FFF2-40B4-BE49-F238E27FC236}">
                <a16:creationId xmlns:a16="http://schemas.microsoft.com/office/drawing/2014/main" id="{1A02574F-C9D4-6D44-940B-31030F9DB477}"/>
              </a:ext>
            </a:extLst>
          </p:cNvPr>
          <p:cNvSpPr>
            <a:spLocks noGrp="1"/>
          </p:cNvSpPr>
          <p:nvPr>
            <p:ph idx="1"/>
          </p:nvPr>
        </p:nvSpPr>
        <p:spPr/>
        <p:txBody>
          <a:bodyPr/>
          <a:lstStyle/>
          <a:p>
            <a:pPr>
              <a:buFont typeface="+mj-lt"/>
              <a:buAutoNum type="arabicPeriod"/>
            </a:pPr>
            <a:r>
              <a:rPr lang="en-US" dirty="0"/>
              <a:t>Meet folks where they are; avoid all or nothing approaches to EBPs</a:t>
            </a:r>
          </a:p>
          <a:p>
            <a:pPr>
              <a:buFont typeface="+mj-lt"/>
              <a:buAutoNum type="arabicPeriod"/>
            </a:pPr>
            <a:r>
              <a:rPr lang="en-US" dirty="0"/>
              <a:t>Facilitate innovative trainings on EBP practice elements</a:t>
            </a:r>
          </a:p>
          <a:p>
            <a:pPr>
              <a:buFont typeface="+mj-lt"/>
              <a:buAutoNum type="arabicPeriod"/>
            </a:pPr>
            <a:r>
              <a:rPr lang="en-US" dirty="0"/>
              <a:t>System wide monitoring for practice element usage</a:t>
            </a:r>
          </a:p>
          <a:p>
            <a:pPr>
              <a:buFont typeface="+mj-lt"/>
              <a:buAutoNum type="arabicPeriod"/>
            </a:pPr>
            <a:r>
              <a:rPr lang="en-US" dirty="0"/>
              <a:t>Development of performance evaluations centered on practice elements</a:t>
            </a:r>
          </a:p>
          <a:p>
            <a:pPr>
              <a:buFont typeface="+mj-lt"/>
              <a:buAutoNum type="arabicPeriod"/>
            </a:pPr>
            <a:r>
              <a:rPr lang="en-US" dirty="0"/>
              <a:t>Increase precision of youth and family empowerment initiatives</a:t>
            </a:r>
          </a:p>
          <a:p>
            <a:pPr>
              <a:buFont typeface="+mj-lt"/>
              <a:buAutoNum type="arabicPeriod"/>
            </a:pPr>
            <a:r>
              <a:rPr lang="en-US" dirty="0"/>
              <a:t>Development of screeners and primary prevention efforts</a:t>
            </a:r>
          </a:p>
          <a:p>
            <a:pPr>
              <a:buFont typeface="+mj-lt"/>
              <a:buAutoNum type="arabicPeriod"/>
            </a:pPr>
            <a:r>
              <a:rPr lang="en-US" dirty="0"/>
              <a:t>Examination of literature growth for practice element changes</a:t>
            </a:r>
          </a:p>
        </p:txBody>
      </p:sp>
      <p:sp>
        <p:nvSpPr>
          <p:cNvPr id="4" name="TextBox 3">
            <a:extLst>
              <a:ext uri="{FF2B5EF4-FFF2-40B4-BE49-F238E27FC236}">
                <a16:creationId xmlns:a16="http://schemas.microsoft.com/office/drawing/2014/main" id="{C6D8CF22-24FB-3B4B-9936-F45434423C36}"/>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Nakamura et al., 2013</a:t>
            </a:r>
          </a:p>
        </p:txBody>
      </p:sp>
    </p:spTree>
    <p:extLst>
      <p:ext uri="{BB962C8B-B14F-4D97-AF65-F5344CB8AC3E}">
        <p14:creationId xmlns:p14="http://schemas.microsoft.com/office/powerpoint/2010/main" val="219936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8F73-2C69-D04D-95EB-FE566E81525D}"/>
              </a:ext>
            </a:extLst>
          </p:cNvPr>
          <p:cNvSpPr>
            <a:spLocks noGrp="1"/>
          </p:cNvSpPr>
          <p:nvPr>
            <p:ph type="title"/>
          </p:nvPr>
        </p:nvSpPr>
        <p:spPr/>
        <p:txBody>
          <a:bodyPr/>
          <a:lstStyle/>
          <a:p>
            <a:pPr>
              <a:buFont typeface="+mj-lt"/>
              <a:buAutoNum type="arabicPeriod"/>
            </a:pPr>
            <a:r>
              <a:rPr lang="en-US" dirty="0"/>
              <a:t> Meet folks where they are; avoid all or nothing approaches to EBPs</a:t>
            </a:r>
          </a:p>
        </p:txBody>
      </p:sp>
      <p:sp>
        <p:nvSpPr>
          <p:cNvPr id="3" name="Content Placeholder 2">
            <a:extLst>
              <a:ext uri="{FF2B5EF4-FFF2-40B4-BE49-F238E27FC236}">
                <a16:creationId xmlns:a16="http://schemas.microsoft.com/office/drawing/2014/main" id="{1A02574F-C9D4-6D44-940B-31030F9DB477}"/>
              </a:ext>
            </a:extLst>
          </p:cNvPr>
          <p:cNvSpPr>
            <a:spLocks noGrp="1"/>
          </p:cNvSpPr>
          <p:nvPr>
            <p:ph idx="1"/>
          </p:nvPr>
        </p:nvSpPr>
        <p:spPr/>
        <p:txBody>
          <a:bodyPr/>
          <a:lstStyle/>
          <a:p>
            <a:r>
              <a:rPr lang="en-US" dirty="0"/>
              <a:t>Acknowledgment of community therapists with regard to…</a:t>
            </a:r>
          </a:p>
          <a:p>
            <a:pPr lvl="1"/>
            <a:r>
              <a:rPr lang="en-US" dirty="0"/>
              <a:t>Sometimes community therapists are already using these practice elements</a:t>
            </a:r>
          </a:p>
          <a:p>
            <a:pPr lvl="1"/>
            <a:r>
              <a:rPr lang="en-US" dirty="0"/>
              <a:t>It is definitely possible to do ”evidence-based practices” without a manual</a:t>
            </a:r>
          </a:p>
        </p:txBody>
      </p:sp>
      <p:pic>
        <p:nvPicPr>
          <p:cNvPr id="4" name="Picture 3">
            <a:extLst>
              <a:ext uri="{FF2B5EF4-FFF2-40B4-BE49-F238E27FC236}">
                <a16:creationId xmlns:a16="http://schemas.microsoft.com/office/drawing/2014/main" id="{8377BD93-CFF5-55EC-8E7C-2DDC245CB2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28" y="3528390"/>
            <a:ext cx="4018084" cy="3011558"/>
          </a:xfrm>
          <a:prstGeom prst="rect">
            <a:avLst/>
          </a:prstGeom>
          <a:noFill/>
          <a:ln>
            <a:noFill/>
          </a:ln>
        </p:spPr>
      </p:pic>
      <p:pic>
        <p:nvPicPr>
          <p:cNvPr id="6" name="Picture 5" descr="A group of people sitting at a table&#10;&#10;Description automatically generated">
            <a:extLst>
              <a:ext uri="{FF2B5EF4-FFF2-40B4-BE49-F238E27FC236}">
                <a16:creationId xmlns:a16="http://schemas.microsoft.com/office/drawing/2014/main" id="{95D4D1D7-ADBF-5BAD-D561-CB13D1BF4C81}"/>
              </a:ext>
            </a:extLst>
          </p:cNvPr>
          <p:cNvPicPr>
            <a:picLocks noChangeAspect="1"/>
          </p:cNvPicPr>
          <p:nvPr/>
        </p:nvPicPr>
        <p:blipFill rotWithShape="1">
          <a:blip r:embed="rId4"/>
          <a:srcRect l="37681" t="14702" r="25217"/>
          <a:stretch/>
        </p:blipFill>
        <p:spPr>
          <a:xfrm rot="5400000">
            <a:off x="5444148" y="2805694"/>
            <a:ext cx="2544417" cy="4387298"/>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C9A83549-0146-5D45-4C7A-D9FF6F5A1D43}"/>
              </a:ext>
            </a:extLst>
          </p:cNvPr>
          <p:cNvPicPr>
            <a:picLocks noChangeAspect="1"/>
          </p:cNvPicPr>
          <p:nvPr/>
        </p:nvPicPr>
        <p:blipFill>
          <a:blip r:embed="rId5"/>
          <a:stretch>
            <a:fillRect/>
          </a:stretch>
        </p:blipFill>
        <p:spPr>
          <a:xfrm rot="5400000">
            <a:off x="8655697" y="3144271"/>
            <a:ext cx="3880773" cy="2910580"/>
          </a:xfrm>
          <a:prstGeom prst="rect">
            <a:avLst/>
          </a:prstGeom>
        </p:spPr>
      </p:pic>
      <p:sp>
        <p:nvSpPr>
          <p:cNvPr id="9" name="TextBox 8">
            <a:extLst>
              <a:ext uri="{FF2B5EF4-FFF2-40B4-BE49-F238E27FC236}">
                <a16:creationId xmlns:a16="http://schemas.microsoft.com/office/drawing/2014/main" id="{36D58024-D076-4A34-2DA3-DBF773BE3C7F}"/>
              </a:ext>
            </a:extLst>
          </p:cNvPr>
          <p:cNvSpPr txBox="1"/>
          <p:nvPr/>
        </p:nvSpPr>
        <p:spPr>
          <a:xfrm>
            <a:off x="73251" y="6189117"/>
            <a:ext cx="4166029" cy="646331"/>
          </a:xfrm>
          <a:prstGeom prst="rect">
            <a:avLst/>
          </a:prstGeom>
          <a:noFill/>
        </p:spPr>
        <p:txBody>
          <a:bodyPr wrap="square" rtlCol="0">
            <a:spAutoFit/>
          </a:bodyPr>
          <a:lstStyle/>
          <a:p>
            <a:pPr algn="ctr"/>
            <a:r>
              <a:rPr lang="en-US" dirty="0">
                <a:solidFill>
                  <a:srgbClr val="FF0000"/>
                </a:solidFill>
              </a:rPr>
              <a:t>Lahaina School-Based Behavioral Health Program, 2022</a:t>
            </a:r>
          </a:p>
        </p:txBody>
      </p:sp>
      <p:sp>
        <p:nvSpPr>
          <p:cNvPr id="10" name="TextBox 9">
            <a:extLst>
              <a:ext uri="{FF2B5EF4-FFF2-40B4-BE49-F238E27FC236}">
                <a16:creationId xmlns:a16="http://schemas.microsoft.com/office/drawing/2014/main" id="{4A978BE0-C804-A409-3DD1-D92001E00456}"/>
              </a:ext>
            </a:extLst>
          </p:cNvPr>
          <p:cNvSpPr txBox="1"/>
          <p:nvPr/>
        </p:nvSpPr>
        <p:spPr>
          <a:xfrm>
            <a:off x="4634030" y="6197142"/>
            <a:ext cx="4166029" cy="646331"/>
          </a:xfrm>
          <a:prstGeom prst="rect">
            <a:avLst/>
          </a:prstGeom>
          <a:noFill/>
        </p:spPr>
        <p:txBody>
          <a:bodyPr wrap="square" rtlCol="0">
            <a:spAutoFit/>
          </a:bodyPr>
          <a:lstStyle/>
          <a:p>
            <a:pPr algn="ctr"/>
            <a:r>
              <a:rPr lang="en-US" dirty="0">
                <a:solidFill>
                  <a:srgbClr val="FF0000"/>
                </a:solidFill>
              </a:rPr>
              <a:t>Windward Oahu School-Based Behavioral Health Program, 2023</a:t>
            </a:r>
          </a:p>
        </p:txBody>
      </p:sp>
      <p:sp>
        <p:nvSpPr>
          <p:cNvPr id="11" name="TextBox 10">
            <a:extLst>
              <a:ext uri="{FF2B5EF4-FFF2-40B4-BE49-F238E27FC236}">
                <a16:creationId xmlns:a16="http://schemas.microsoft.com/office/drawing/2014/main" id="{808E28B1-08EC-2566-A9A8-0778C4AD41AC}"/>
              </a:ext>
            </a:extLst>
          </p:cNvPr>
          <p:cNvSpPr txBox="1"/>
          <p:nvPr/>
        </p:nvSpPr>
        <p:spPr>
          <a:xfrm>
            <a:off x="8339818" y="1949649"/>
            <a:ext cx="4166029" cy="646331"/>
          </a:xfrm>
          <a:prstGeom prst="rect">
            <a:avLst/>
          </a:prstGeom>
          <a:noFill/>
        </p:spPr>
        <p:txBody>
          <a:bodyPr wrap="square" rtlCol="0">
            <a:spAutoFit/>
          </a:bodyPr>
          <a:lstStyle/>
          <a:p>
            <a:pPr algn="ctr"/>
            <a:r>
              <a:rPr lang="en-US" dirty="0">
                <a:solidFill>
                  <a:srgbClr val="FF0000"/>
                </a:solidFill>
              </a:rPr>
              <a:t>Lahaina School-Based Behavioral Health Program, 2024</a:t>
            </a:r>
          </a:p>
        </p:txBody>
      </p:sp>
    </p:spTree>
    <p:extLst>
      <p:ext uri="{BB962C8B-B14F-4D97-AF65-F5344CB8AC3E}">
        <p14:creationId xmlns:p14="http://schemas.microsoft.com/office/powerpoint/2010/main" val="344294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9D9-6E04-894A-B243-B71018DB015D}"/>
              </a:ext>
            </a:extLst>
          </p:cNvPr>
          <p:cNvSpPr>
            <a:spLocks noGrp="1"/>
          </p:cNvSpPr>
          <p:nvPr>
            <p:ph type="title"/>
          </p:nvPr>
        </p:nvSpPr>
        <p:spPr/>
        <p:txBody>
          <a:bodyPr/>
          <a:lstStyle/>
          <a:p>
            <a:r>
              <a:rPr lang="en-US" dirty="0"/>
              <a:t>Youth mental health problems are widespread but rarely treated</a:t>
            </a:r>
          </a:p>
        </p:txBody>
      </p:sp>
      <p:sp>
        <p:nvSpPr>
          <p:cNvPr id="3" name="Content Placeholder 2">
            <a:extLst>
              <a:ext uri="{FF2B5EF4-FFF2-40B4-BE49-F238E27FC236}">
                <a16:creationId xmlns:a16="http://schemas.microsoft.com/office/drawing/2014/main" id="{1154A97A-D732-0049-8E24-8DE0A0CBA92D}"/>
              </a:ext>
            </a:extLst>
          </p:cNvPr>
          <p:cNvSpPr>
            <a:spLocks noGrp="1"/>
          </p:cNvSpPr>
          <p:nvPr>
            <p:ph idx="1"/>
          </p:nvPr>
        </p:nvSpPr>
        <p:spPr/>
        <p:txBody>
          <a:bodyPr/>
          <a:lstStyle/>
          <a:p>
            <a:r>
              <a:rPr lang="en-US" dirty="0"/>
              <a:t>Youth mental health problems are common</a:t>
            </a:r>
          </a:p>
          <a:p>
            <a:pPr lvl="1"/>
            <a:r>
              <a:rPr lang="en-US" dirty="0"/>
              <a:t>Epidemiological research suggests that approximately one-fourth of youth experience a mental health disorder within the past year </a:t>
            </a:r>
          </a:p>
          <a:p>
            <a:r>
              <a:rPr lang="en-US" dirty="0"/>
              <a:t>Youth rarely receive treatment services</a:t>
            </a:r>
          </a:p>
          <a:p>
            <a:pPr lvl="1"/>
            <a:r>
              <a:rPr lang="en-US" dirty="0"/>
              <a:t>Less than half of diagnosed American youth receive services</a:t>
            </a:r>
          </a:p>
          <a:p>
            <a:pPr lvl="1"/>
            <a:r>
              <a:rPr lang="en-US" dirty="0"/>
              <a:t>Service gap is wider for non-White youth and those with higher impairment</a:t>
            </a:r>
          </a:p>
          <a:p>
            <a:r>
              <a:rPr lang="en-US" dirty="0"/>
              <a:t>Asian American teens can face a range of psychological challenges</a:t>
            </a:r>
          </a:p>
          <a:p>
            <a:pPr lvl="1"/>
            <a:r>
              <a:rPr lang="en-US" dirty="0"/>
              <a:t>Language and cultural barriers</a:t>
            </a:r>
          </a:p>
          <a:p>
            <a:pPr lvl="1"/>
            <a:r>
              <a:rPr lang="en-US" dirty="0"/>
              <a:t>Pressure to fulfill “model minority” stereotypes</a:t>
            </a:r>
          </a:p>
          <a:p>
            <a:pPr lvl="1"/>
            <a:r>
              <a:rPr lang="en-US" dirty="0"/>
              <a:t>Microaggressions and racist encounters</a:t>
            </a:r>
          </a:p>
        </p:txBody>
      </p:sp>
      <p:sp>
        <p:nvSpPr>
          <p:cNvPr id="4" name="TextBox 3">
            <a:extLst>
              <a:ext uri="{FF2B5EF4-FFF2-40B4-BE49-F238E27FC236}">
                <a16:creationId xmlns:a16="http://schemas.microsoft.com/office/drawing/2014/main" id="{0F3F889D-510D-2940-919F-8F5AA3FE379B}"/>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APA, 2023; </a:t>
            </a:r>
            <a:r>
              <a:rPr lang="en-US" sz="1400" dirty="0" err="1">
                <a:solidFill>
                  <a:schemeClr val="bg1">
                    <a:lumMod val="75000"/>
                  </a:schemeClr>
                </a:solidFill>
              </a:rPr>
              <a:t>Kazdin</a:t>
            </a:r>
            <a:r>
              <a:rPr lang="en-US" sz="1400" dirty="0">
                <a:solidFill>
                  <a:schemeClr val="bg1">
                    <a:lumMod val="75000"/>
                  </a:schemeClr>
                </a:solidFill>
              </a:rPr>
              <a:t>, 2016; </a:t>
            </a:r>
            <a:r>
              <a:rPr lang="en-US" sz="1400" dirty="0" err="1">
                <a:solidFill>
                  <a:schemeClr val="bg1">
                    <a:lumMod val="75000"/>
                  </a:schemeClr>
                </a:solidFill>
              </a:rPr>
              <a:t>Merikangas</a:t>
            </a:r>
            <a:r>
              <a:rPr lang="en-US" sz="1400" dirty="0">
                <a:solidFill>
                  <a:schemeClr val="bg1">
                    <a:lumMod val="75000"/>
                  </a:schemeClr>
                </a:solidFill>
              </a:rPr>
              <a:t> et al., 2009; </a:t>
            </a:r>
            <a:r>
              <a:rPr lang="en-US" sz="1400" dirty="0" err="1">
                <a:solidFill>
                  <a:schemeClr val="bg1">
                    <a:lumMod val="75000"/>
                  </a:schemeClr>
                </a:solidFill>
              </a:rPr>
              <a:t>Merikangas</a:t>
            </a:r>
            <a:r>
              <a:rPr lang="en-US" sz="1400" dirty="0">
                <a:solidFill>
                  <a:schemeClr val="bg1">
                    <a:lumMod val="75000"/>
                  </a:schemeClr>
                </a:solidFill>
              </a:rPr>
              <a:t> et al., 2011; </a:t>
            </a:r>
            <a:r>
              <a:rPr lang="en-US" sz="1400" dirty="0" err="1">
                <a:solidFill>
                  <a:schemeClr val="bg1">
                    <a:lumMod val="75000"/>
                  </a:schemeClr>
                </a:solidFill>
              </a:rPr>
              <a:t>Olfson</a:t>
            </a:r>
            <a:r>
              <a:rPr lang="en-US" sz="1400" dirty="0">
                <a:solidFill>
                  <a:schemeClr val="bg1">
                    <a:lumMod val="75000"/>
                  </a:schemeClr>
                </a:solidFill>
              </a:rPr>
              <a:t> et al., 2015, Yip, 2021</a:t>
            </a:r>
          </a:p>
        </p:txBody>
      </p:sp>
    </p:spTree>
    <p:extLst>
      <p:ext uri="{BB962C8B-B14F-4D97-AF65-F5344CB8AC3E}">
        <p14:creationId xmlns:p14="http://schemas.microsoft.com/office/powerpoint/2010/main" val="41998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77AD603F-F945-CB40-BF9F-0EE402B925E4}"/>
              </a:ext>
            </a:extLst>
          </p:cNvPr>
          <p:cNvSpPr>
            <a:spLocks noGrp="1" noChangeArrowheads="1"/>
          </p:cNvSpPr>
          <p:nvPr>
            <p:ph type="title"/>
          </p:nvPr>
        </p:nvSpPr>
        <p:spPr/>
        <p:txBody>
          <a:bodyPr>
            <a:normAutofit/>
          </a:bodyPr>
          <a:lstStyle/>
          <a:p>
            <a:r>
              <a:rPr lang="en-US" dirty="0"/>
              <a:t>2. Facilitate innovative trainings on EBP practice elements</a:t>
            </a:r>
          </a:p>
        </p:txBody>
      </p:sp>
      <p:sp>
        <p:nvSpPr>
          <p:cNvPr id="105474" name="Content Placeholder 2">
            <a:extLst>
              <a:ext uri="{FF2B5EF4-FFF2-40B4-BE49-F238E27FC236}">
                <a16:creationId xmlns:a16="http://schemas.microsoft.com/office/drawing/2014/main" id="{82B05B26-D447-D146-8D1D-2B3BF8FA3448}"/>
              </a:ext>
            </a:extLst>
          </p:cNvPr>
          <p:cNvSpPr>
            <a:spLocks noGrp="1" noChangeArrowheads="1"/>
          </p:cNvSpPr>
          <p:nvPr>
            <p:ph idx="1"/>
          </p:nvPr>
        </p:nvSpPr>
        <p:spPr/>
        <p:txBody>
          <a:bodyPr>
            <a:normAutofit fontScale="92500" lnSpcReduction="10000"/>
          </a:bodyPr>
          <a:lstStyle/>
          <a:p>
            <a:r>
              <a:rPr lang="en-US" altLang="en-US" dirty="0"/>
              <a:t>Training can happen at the practice element level (i.e., training does not need to occur for the entire protocol)</a:t>
            </a:r>
          </a:p>
          <a:p>
            <a:pPr lvl="1"/>
            <a:r>
              <a:rPr lang="en-US" altLang="en-US" dirty="0"/>
              <a:t>2008 to 2009: 268 DOH and DOE providers trained</a:t>
            </a:r>
          </a:p>
          <a:p>
            <a:pPr lvl="2"/>
            <a:r>
              <a:rPr lang="en-US" altLang="en-US" dirty="0"/>
              <a:t>EBP knowledge and attitudes improved (</a:t>
            </a:r>
            <a:r>
              <a:rPr lang="en-US" altLang="en-US" i="1" dirty="0"/>
              <a:t>n </a:t>
            </a:r>
            <a:r>
              <a:rPr lang="en-US" altLang="en-US" dirty="0"/>
              <a:t>= 268)</a:t>
            </a:r>
          </a:p>
          <a:p>
            <a:pPr lvl="2"/>
            <a:r>
              <a:rPr lang="en-US" altLang="en-US" dirty="0"/>
              <a:t>CAMHD subsample (</a:t>
            </a:r>
            <a:r>
              <a:rPr lang="en-US" altLang="en-US" i="1" dirty="0"/>
              <a:t>n </a:t>
            </a:r>
            <a:r>
              <a:rPr lang="en-US" altLang="en-US" dirty="0"/>
              <a:t>= 47)</a:t>
            </a:r>
          </a:p>
          <a:p>
            <a:pPr lvl="3"/>
            <a:r>
              <a:rPr lang="en-US" altLang="en-US" dirty="0"/>
              <a:t>Use of anxiety practice elements increased</a:t>
            </a:r>
          </a:p>
          <a:p>
            <a:pPr lvl="3"/>
            <a:r>
              <a:rPr lang="en-US" altLang="en-US" dirty="0"/>
              <a:t>Increases in anxiety practice element usage associated with better youth outcomes, but only in the short-term</a:t>
            </a:r>
          </a:p>
          <a:p>
            <a:pPr lvl="3"/>
            <a:r>
              <a:rPr lang="en-US" altLang="en-US" dirty="0"/>
              <a:t>Overall use of disruptive behavior practice elements decreased </a:t>
            </a:r>
          </a:p>
          <a:p>
            <a:pPr lvl="3"/>
            <a:r>
              <a:rPr lang="en-US" altLang="en-US" dirty="0"/>
              <a:t>For those therapists doing more disruptive behavior practice elements, youth improved over time</a:t>
            </a:r>
          </a:p>
          <a:p>
            <a:pPr lvl="1"/>
            <a:r>
              <a:rPr lang="en-US" altLang="en-US" dirty="0">
                <a:solidFill>
                  <a:schemeClr val="tx1"/>
                </a:solidFill>
              </a:rPr>
              <a:t>Statewide trainings focused on elements and their assembly into treatment plans</a:t>
            </a:r>
          </a:p>
          <a:p>
            <a:pPr lvl="2"/>
            <a:r>
              <a:rPr lang="en-US" altLang="en-US" dirty="0">
                <a:solidFill>
                  <a:schemeClr val="tx1"/>
                </a:solidFill>
              </a:rPr>
              <a:t>DOE statewide trainings from 2021 onward: 96+ therapists</a:t>
            </a:r>
          </a:p>
          <a:p>
            <a:pPr lvl="2"/>
            <a:r>
              <a:rPr lang="en-US" altLang="en-US" dirty="0">
                <a:solidFill>
                  <a:schemeClr val="tx1"/>
                </a:solidFill>
              </a:rPr>
              <a:t>DOH statewide </a:t>
            </a:r>
            <a:r>
              <a:rPr lang="en-US" altLang="en-US">
                <a:solidFill>
                  <a:schemeClr val="tx1"/>
                </a:solidFill>
              </a:rPr>
              <a:t>trainings from </a:t>
            </a:r>
            <a:r>
              <a:rPr lang="en-US" altLang="en-US" dirty="0">
                <a:solidFill>
                  <a:schemeClr val="tx1"/>
                </a:solidFill>
              </a:rPr>
              <a:t>2022 onward: 74+ therapists</a:t>
            </a:r>
          </a:p>
          <a:p>
            <a:pPr lvl="3"/>
            <a:endParaRPr lang="en-US" altLang="en-US" dirty="0"/>
          </a:p>
          <a:p>
            <a:pPr lvl="3"/>
            <a:endParaRPr lang="en-US" altLang="en-US" dirty="0"/>
          </a:p>
          <a:p>
            <a:pPr lvl="2"/>
            <a:endParaRPr lang="en-US" altLang="en-US" dirty="0"/>
          </a:p>
        </p:txBody>
      </p:sp>
      <p:sp>
        <p:nvSpPr>
          <p:cNvPr id="6" name="TextBox 5">
            <a:extLst>
              <a:ext uri="{FF2B5EF4-FFF2-40B4-BE49-F238E27FC236}">
                <a16:creationId xmlns:a16="http://schemas.microsoft.com/office/drawing/2014/main" id="{E24900FC-027B-544A-9450-3BA322F4AE13}"/>
              </a:ext>
            </a:extLst>
          </p:cNvPr>
          <p:cNvSpPr txBox="1"/>
          <p:nvPr/>
        </p:nvSpPr>
        <p:spPr>
          <a:xfrm>
            <a:off x="677334" y="6271551"/>
            <a:ext cx="10237694" cy="523220"/>
          </a:xfrm>
          <a:prstGeom prst="rect">
            <a:avLst/>
          </a:prstGeom>
          <a:noFill/>
        </p:spPr>
        <p:txBody>
          <a:bodyPr wrap="square" rtlCol="0">
            <a:spAutoFit/>
          </a:bodyPr>
          <a:lstStyle/>
          <a:p>
            <a:r>
              <a:rPr lang="en-US" sz="1400" dirty="0">
                <a:solidFill>
                  <a:schemeClr val="bg1">
                    <a:lumMod val="75000"/>
                  </a:schemeClr>
                </a:solidFill>
              </a:rPr>
              <a:t>Lim, Nakamura, Higa-McMillan, Shimabukuro, &amp; Slavin (2012); McLennan, Laba, Nakamura (in preparation); McLennan, Mueller, Heck, &amp; Nakamura, 2019</a:t>
            </a:r>
          </a:p>
        </p:txBody>
      </p:sp>
    </p:spTree>
    <p:extLst>
      <p:ext uri="{BB962C8B-B14F-4D97-AF65-F5344CB8AC3E}">
        <p14:creationId xmlns:p14="http://schemas.microsoft.com/office/powerpoint/2010/main" val="92856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B626702-9855-C34F-A028-7F9F59925E05}"/>
              </a:ext>
            </a:extLst>
          </p:cNvPr>
          <p:cNvSpPr>
            <a:spLocks noGrp="1" noChangeArrowheads="1"/>
          </p:cNvSpPr>
          <p:nvPr>
            <p:ph type="title"/>
          </p:nvPr>
        </p:nvSpPr>
        <p:spPr/>
        <p:txBody>
          <a:bodyPr>
            <a:normAutofit/>
          </a:bodyPr>
          <a:lstStyle/>
          <a:p>
            <a:r>
              <a:rPr lang="en-US" altLang="en-US" dirty="0"/>
              <a:t>3. System wide monitoring for practice element usage</a:t>
            </a:r>
          </a:p>
        </p:txBody>
      </p:sp>
      <p:sp>
        <p:nvSpPr>
          <p:cNvPr id="3" name="Content Placeholder 2">
            <a:extLst>
              <a:ext uri="{FF2B5EF4-FFF2-40B4-BE49-F238E27FC236}">
                <a16:creationId xmlns:a16="http://schemas.microsoft.com/office/drawing/2014/main" id="{D088A03B-E2BA-8444-10B5-7F79F45C2043}"/>
              </a:ext>
            </a:extLst>
          </p:cNvPr>
          <p:cNvSpPr>
            <a:spLocks noGrp="1"/>
          </p:cNvSpPr>
          <p:nvPr>
            <p:ph idx="1"/>
          </p:nvPr>
        </p:nvSpPr>
        <p:spPr/>
        <p:txBody>
          <a:bodyPr/>
          <a:lstStyle/>
          <a:p>
            <a:r>
              <a:rPr lang="en-US" dirty="0"/>
              <a:t>Electronic Health Record / Practice Management Systems</a:t>
            </a:r>
          </a:p>
          <a:p>
            <a:pPr lvl="1"/>
            <a:r>
              <a:rPr lang="en-US" dirty="0">
                <a:solidFill>
                  <a:schemeClr val="tx1"/>
                </a:solidFill>
              </a:rPr>
              <a:t>CAMHD launched MAX in February 2019</a:t>
            </a:r>
          </a:p>
          <a:p>
            <a:pPr lvl="2"/>
            <a:r>
              <a:rPr lang="en-US" dirty="0">
                <a:solidFill>
                  <a:schemeClr val="tx1"/>
                </a:solidFill>
              </a:rPr>
              <a:t>Therapists document on a session-by-session basis for each youth they serve</a:t>
            </a:r>
          </a:p>
          <a:p>
            <a:pPr lvl="3"/>
            <a:r>
              <a:rPr lang="en-US" dirty="0">
                <a:solidFill>
                  <a:schemeClr val="tx1"/>
                </a:solidFill>
              </a:rPr>
              <a:t>Treatment targets: anxiety, trauma, depression, inattention, disruptive behavior, etc.</a:t>
            </a:r>
          </a:p>
          <a:p>
            <a:pPr lvl="3"/>
            <a:r>
              <a:rPr lang="en-US" dirty="0">
                <a:solidFill>
                  <a:schemeClr val="tx1"/>
                </a:solidFill>
              </a:rPr>
              <a:t>Practice elements: exposure, psychoeducation for child, relaxation, narrative, etc.</a:t>
            </a:r>
          </a:p>
          <a:p>
            <a:pPr lvl="2"/>
            <a:r>
              <a:rPr lang="en-US" dirty="0">
                <a:solidFill>
                  <a:schemeClr val="tx1"/>
                </a:solidFill>
              </a:rPr>
              <a:t>CAMHD’s management information system produces feedback reports for quality improvement planning</a:t>
            </a:r>
          </a:p>
        </p:txBody>
      </p:sp>
    </p:spTree>
    <p:extLst>
      <p:ext uri="{BB962C8B-B14F-4D97-AF65-F5344CB8AC3E}">
        <p14:creationId xmlns:p14="http://schemas.microsoft.com/office/powerpoint/2010/main" val="254112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5893D-6D1A-8E35-EDE5-B908E24F4778}"/>
              </a:ext>
            </a:extLst>
          </p:cNvPr>
          <p:cNvPicPr>
            <a:picLocks noChangeAspect="1"/>
          </p:cNvPicPr>
          <p:nvPr/>
        </p:nvPicPr>
        <p:blipFill>
          <a:blip r:embed="rId3"/>
          <a:stretch>
            <a:fillRect/>
          </a:stretch>
        </p:blipFill>
        <p:spPr>
          <a:xfrm>
            <a:off x="1513573" y="0"/>
            <a:ext cx="9164854" cy="6858000"/>
          </a:xfrm>
          <a:prstGeom prst="rect">
            <a:avLst/>
          </a:prstGeom>
        </p:spPr>
      </p:pic>
    </p:spTree>
    <p:extLst>
      <p:ext uri="{BB962C8B-B14F-4D97-AF65-F5344CB8AC3E}">
        <p14:creationId xmlns:p14="http://schemas.microsoft.com/office/powerpoint/2010/main" val="206277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5893D-6D1A-8E35-EDE5-B908E24F4778}"/>
              </a:ext>
            </a:extLst>
          </p:cNvPr>
          <p:cNvPicPr>
            <a:picLocks noChangeAspect="1"/>
          </p:cNvPicPr>
          <p:nvPr/>
        </p:nvPicPr>
        <p:blipFill>
          <a:blip r:embed="rId3"/>
          <a:stretch>
            <a:fillRect/>
          </a:stretch>
        </p:blipFill>
        <p:spPr>
          <a:xfrm>
            <a:off x="1513573" y="0"/>
            <a:ext cx="9164854" cy="6858000"/>
          </a:xfrm>
          <a:prstGeom prst="rect">
            <a:avLst/>
          </a:prstGeom>
        </p:spPr>
      </p:pic>
      <p:sp>
        <p:nvSpPr>
          <p:cNvPr id="2" name="Rounded Rectangle 1">
            <a:extLst>
              <a:ext uri="{FF2B5EF4-FFF2-40B4-BE49-F238E27FC236}">
                <a16:creationId xmlns:a16="http://schemas.microsoft.com/office/drawing/2014/main" id="{65D7AFB5-100F-611B-8E86-A65124DD4CC0}"/>
              </a:ext>
            </a:extLst>
          </p:cNvPr>
          <p:cNvSpPr/>
          <p:nvPr/>
        </p:nvSpPr>
        <p:spPr>
          <a:xfrm>
            <a:off x="4497405" y="2198397"/>
            <a:ext cx="1682014" cy="4454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84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5893D-6D1A-8E35-EDE5-B908E24F4778}"/>
              </a:ext>
            </a:extLst>
          </p:cNvPr>
          <p:cNvPicPr>
            <a:picLocks noChangeAspect="1"/>
          </p:cNvPicPr>
          <p:nvPr/>
        </p:nvPicPr>
        <p:blipFill>
          <a:blip r:embed="rId3"/>
          <a:stretch>
            <a:fillRect/>
          </a:stretch>
        </p:blipFill>
        <p:spPr>
          <a:xfrm>
            <a:off x="1513573" y="0"/>
            <a:ext cx="9164854" cy="6858000"/>
          </a:xfrm>
          <a:prstGeom prst="rect">
            <a:avLst/>
          </a:prstGeom>
        </p:spPr>
      </p:pic>
      <p:sp>
        <p:nvSpPr>
          <p:cNvPr id="2" name="Rounded Rectangle 1">
            <a:extLst>
              <a:ext uri="{FF2B5EF4-FFF2-40B4-BE49-F238E27FC236}">
                <a16:creationId xmlns:a16="http://schemas.microsoft.com/office/drawing/2014/main" id="{65D7AFB5-100F-611B-8E86-A65124DD4CC0}"/>
              </a:ext>
            </a:extLst>
          </p:cNvPr>
          <p:cNvSpPr/>
          <p:nvPr/>
        </p:nvSpPr>
        <p:spPr>
          <a:xfrm>
            <a:off x="3782728" y="2666198"/>
            <a:ext cx="2829828" cy="119353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48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E9F0E7A5-42ED-9761-B864-3DC5C53CAE4E}"/>
              </a:ext>
            </a:extLst>
          </p:cNvPr>
          <p:cNvPicPr>
            <a:picLocks noChangeAspect="1"/>
          </p:cNvPicPr>
          <p:nvPr/>
        </p:nvPicPr>
        <p:blipFill>
          <a:blip r:embed="rId3"/>
          <a:stretch>
            <a:fillRect/>
          </a:stretch>
        </p:blipFill>
        <p:spPr>
          <a:xfrm>
            <a:off x="321014" y="1075312"/>
            <a:ext cx="11549971" cy="4955837"/>
          </a:xfrm>
          <a:prstGeom prst="rect">
            <a:avLst/>
          </a:prstGeom>
        </p:spPr>
      </p:pic>
    </p:spTree>
    <p:extLst>
      <p:ext uri="{BB962C8B-B14F-4D97-AF65-F5344CB8AC3E}">
        <p14:creationId xmlns:p14="http://schemas.microsoft.com/office/powerpoint/2010/main" val="285857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E9F0E7A5-42ED-9761-B864-3DC5C53CAE4E}"/>
              </a:ext>
            </a:extLst>
          </p:cNvPr>
          <p:cNvPicPr>
            <a:picLocks noChangeAspect="1"/>
          </p:cNvPicPr>
          <p:nvPr/>
        </p:nvPicPr>
        <p:blipFill>
          <a:blip r:embed="rId3"/>
          <a:stretch>
            <a:fillRect/>
          </a:stretch>
        </p:blipFill>
        <p:spPr>
          <a:xfrm>
            <a:off x="321014" y="1075312"/>
            <a:ext cx="11549971" cy="4955837"/>
          </a:xfrm>
          <a:prstGeom prst="rect">
            <a:avLst/>
          </a:prstGeom>
        </p:spPr>
      </p:pic>
      <p:sp>
        <p:nvSpPr>
          <p:cNvPr id="2" name="Rounded Rectangle 1">
            <a:extLst>
              <a:ext uri="{FF2B5EF4-FFF2-40B4-BE49-F238E27FC236}">
                <a16:creationId xmlns:a16="http://schemas.microsoft.com/office/drawing/2014/main" id="{3000D5F3-E4A8-89DE-0040-210D4C7ACE42}"/>
              </a:ext>
            </a:extLst>
          </p:cNvPr>
          <p:cNvSpPr/>
          <p:nvPr/>
        </p:nvSpPr>
        <p:spPr>
          <a:xfrm>
            <a:off x="452387" y="3033466"/>
            <a:ext cx="11001676" cy="519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1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B626702-9855-C34F-A028-7F9F59925E05}"/>
              </a:ext>
            </a:extLst>
          </p:cNvPr>
          <p:cNvSpPr>
            <a:spLocks noGrp="1" noChangeArrowheads="1"/>
          </p:cNvSpPr>
          <p:nvPr>
            <p:ph type="title"/>
          </p:nvPr>
        </p:nvSpPr>
        <p:spPr/>
        <p:txBody>
          <a:bodyPr>
            <a:normAutofit/>
          </a:bodyPr>
          <a:lstStyle/>
          <a:p>
            <a:r>
              <a:rPr lang="en-US" altLang="en-US" dirty="0"/>
              <a:t>3. System wide monitoring for practice element usage</a:t>
            </a:r>
          </a:p>
        </p:txBody>
      </p:sp>
      <p:sp>
        <p:nvSpPr>
          <p:cNvPr id="3" name="Content Placeholder 2">
            <a:extLst>
              <a:ext uri="{FF2B5EF4-FFF2-40B4-BE49-F238E27FC236}">
                <a16:creationId xmlns:a16="http://schemas.microsoft.com/office/drawing/2014/main" id="{D088A03B-E2BA-8444-10B5-7F79F45C2043}"/>
              </a:ext>
            </a:extLst>
          </p:cNvPr>
          <p:cNvSpPr>
            <a:spLocks noGrp="1"/>
          </p:cNvSpPr>
          <p:nvPr>
            <p:ph idx="1"/>
          </p:nvPr>
        </p:nvSpPr>
        <p:spPr/>
        <p:txBody>
          <a:bodyPr>
            <a:normAutofit/>
          </a:bodyPr>
          <a:lstStyle/>
          <a:p>
            <a:r>
              <a:rPr lang="en-US" dirty="0"/>
              <a:t>Electronic Health Record / Practice Management Systems</a:t>
            </a:r>
          </a:p>
          <a:p>
            <a:pPr lvl="1"/>
            <a:r>
              <a:rPr lang="en-US" dirty="0">
                <a:solidFill>
                  <a:schemeClr val="tx1"/>
                </a:solidFill>
              </a:rPr>
              <a:t>CAMHD launched MAX in February 2019</a:t>
            </a:r>
          </a:p>
          <a:p>
            <a:pPr lvl="2"/>
            <a:r>
              <a:rPr lang="en-US" dirty="0">
                <a:solidFill>
                  <a:schemeClr val="tx1"/>
                </a:solidFill>
              </a:rPr>
              <a:t>Therapists document on a session-by-session basis for each youth they serve</a:t>
            </a:r>
          </a:p>
          <a:p>
            <a:pPr lvl="3"/>
            <a:r>
              <a:rPr lang="en-US" dirty="0">
                <a:solidFill>
                  <a:schemeClr val="tx1"/>
                </a:solidFill>
              </a:rPr>
              <a:t>Treatment targets: anxiety, trauma, depression, inattention, disruptive behavior, etc.</a:t>
            </a:r>
          </a:p>
          <a:p>
            <a:pPr lvl="3"/>
            <a:r>
              <a:rPr lang="en-US" dirty="0">
                <a:solidFill>
                  <a:schemeClr val="tx1"/>
                </a:solidFill>
              </a:rPr>
              <a:t>Practice elements: exposure, psychoeducation for child, relaxation, narrative, etc.</a:t>
            </a:r>
          </a:p>
          <a:p>
            <a:pPr lvl="2"/>
            <a:r>
              <a:rPr lang="en-US" dirty="0">
                <a:solidFill>
                  <a:schemeClr val="tx1"/>
                </a:solidFill>
              </a:rPr>
              <a:t>CAMHD’s management information system produces feedback reports for quality improvement planning</a:t>
            </a:r>
          </a:p>
        </p:txBody>
      </p:sp>
    </p:spTree>
    <p:extLst>
      <p:ext uri="{BB962C8B-B14F-4D97-AF65-F5344CB8AC3E}">
        <p14:creationId xmlns:p14="http://schemas.microsoft.com/office/powerpoint/2010/main" val="386345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B626702-9855-C34F-A028-7F9F59925E05}"/>
              </a:ext>
            </a:extLst>
          </p:cNvPr>
          <p:cNvSpPr>
            <a:spLocks noGrp="1" noChangeArrowheads="1"/>
          </p:cNvSpPr>
          <p:nvPr>
            <p:ph type="title"/>
          </p:nvPr>
        </p:nvSpPr>
        <p:spPr/>
        <p:txBody>
          <a:bodyPr>
            <a:normAutofit/>
          </a:bodyPr>
          <a:lstStyle/>
          <a:p>
            <a:r>
              <a:rPr lang="en-US" altLang="en-US" dirty="0"/>
              <a:t>3. System wide monitoring for practice element usage</a:t>
            </a:r>
          </a:p>
        </p:txBody>
      </p:sp>
      <p:sp>
        <p:nvSpPr>
          <p:cNvPr id="3" name="Content Placeholder 2">
            <a:extLst>
              <a:ext uri="{FF2B5EF4-FFF2-40B4-BE49-F238E27FC236}">
                <a16:creationId xmlns:a16="http://schemas.microsoft.com/office/drawing/2014/main" id="{D088A03B-E2BA-8444-10B5-7F79F45C2043}"/>
              </a:ext>
            </a:extLst>
          </p:cNvPr>
          <p:cNvSpPr>
            <a:spLocks noGrp="1"/>
          </p:cNvSpPr>
          <p:nvPr>
            <p:ph idx="1"/>
          </p:nvPr>
        </p:nvSpPr>
        <p:spPr/>
        <p:txBody>
          <a:bodyPr>
            <a:normAutofit lnSpcReduction="10000"/>
          </a:bodyPr>
          <a:lstStyle/>
          <a:p>
            <a:r>
              <a:rPr lang="en-US" dirty="0"/>
              <a:t>Electronic Health Record / Practice Management Systems</a:t>
            </a:r>
          </a:p>
          <a:p>
            <a:pPr lvl="1"/>
            <a:r>
              <a:rPr lang="en-US" dirty="0">
                <a:solidFill>
                  <a:schemeClr val="bg1">
                    <a:lumMod val="75000"/>
                  </a:schemeClr>
                </a:solidFill>
              </a:rPr>
              <a:t>CAMHD launched MAX in February 2019</a:t>
            </a:r>
            <a:endParaRPr lang="en-US" dirty="0">
              <a:solidFill>
                <a:srgbClr val="FF0000"/>
              </a:solidFill>
            </a:endParaRPr>
          </a:p>
          <a:p>
            <a:pPr lvl="2"/>
            <a:r>
              <a:rPr lang="en-US" dirty="0">
                <a:solidFill>
                  <a:schemeClr val="bg1">
                    <a:lumMod val="75000"/>
                  </a:schemeClr>
                </a:solidFill>
              </a:rPr>
              <a:t>Therapists document on a session-by-session basis for each youth they serve</a:t>
            </a:r>
          </a:p>
          <a:p>
            <a:pPr lvl="3"/>
            <a:r>
              <a:rPr lang="en-US" dirty="0">
                <a:solidFill>
                  <a:schemeClr val="bg1">
                    <a:lumMod val="75000"/>
                  </a:schemeClr>
                </a:solidFill>
              </a:rPr>
              <a:t>Treatment targets: anxiety, trauma, depression, inattention, disruptive behavior, etc.</a:t>
            </a:r>
          </a:p>
          <a:p>
            <a:pPr lvl="3"/>
            <a:r>
              <a:rPr lang="en-US" dirty="0">
                <a:solidFill>
                  <a:schemeClr val="bg1">
                    <a:lumMod val="75000"/>
                  </a:schemeClr>
                </a:solidFill>
              </a:rPr>
              <a:t>Practice elements: exposure, psychoeducation for child, relaxation, narrative, etc.</a:t>
            </a:r>
          </a:p>
          <a:p>
            <a:pPr lvl="2"/>
            <a:r>
              <a:rPr lang="en-US" dirty="0">
                <a:solidFill>
                  <a:schemeClr val="bg1">
                    <a:lumMod val="75000"/>
                  </a:schemeClr>
                </a:solidFill>
              </a:rPr>
              <a:t>CAMHD’s management information system produces feedback reports for quality improvement planning</a:t>
            </a:r>
          </a:p>
          <a:p>
            <a:pPr lvl="1"/>
            <a:r>
              <a:rPr lang="en-US" dirty="0">
                <a:solidFill>
                  <a:schemeClr val="tx1"/>
                </a:solidFill>
              </a:rPr>
              <a:t>The DOE School-Based Behavioral Health Program launched </a:t>
            </a:r>
            <a:r>
              <a:rPr lang="en-US" dirty="0" err="1">
                <a:solidFill>
                  <a:schemeClr val="tx1"/>
                </a:solidFill>
              </a:rPr>
              <a:t>Lokahi</a:t>
            </a:r>
            <a:r>
              <a:rPr lang="en-US" dirty="0">
                <a:solidFill>
                  <a:schemeClr val="tx1"/>
                </a:solidFill>
              </a:rPr>
              <a:t> in January 2023</a:t>
            </a:r>
          </a:p>
          <a:p>
            <a:pPr lvl="2"/>
            <a:r>
              <a:rPr lang="en-US" dirty="0">
                <a:solidFill>
                  <a:schemeClr val="tx1"/>
                </a:solidFill>
              </a:rPr>
              <a:t>Therapists document on a session-by-session basis for each youth they serve</a:t>
            </a:r>
          </a:p>
          <a:p>
            <a:pPr lvl="3"/>
            <a:r>
              <a:rPr lang="en-US" dirty="0">
                <a:solidFill>
                  <a:schemeClr val="tx1"/>
                </a:solidFill>
              </a:rPr>
              <a:t>Treatment targets: anxiety, trauma, depression, inattention, disruptive behavior, etc.</a:t>
            </a:r>
          </a:p>
          <a:p>
            <a:pPr lvl="3"/>
            <a:r>
              <a:rPr lang="en-US" dirty="0">
                <a:solidFill>
                  <a:schemeClr val="tx1"/>
                </a:solidFill>
              </a:rPr>
              <a:t>Practice elements: exposure, psychoeducation for child, relaxation, narrative, etc.</a:t>
            </a:r>
          </a:p>
          <a:p>
            <a:pPr lvl="2"/>
            <a:r>
              <a:rPr lang="en-US" dirty="0">
                <a:solidFill>
                  <a:schemeClr val="tx1"/>
                </a:solidFill>
              </a:rPr>
              <a:t>We are beginning to provide feedback reports to various districts and counties (e.g., Lahaina)</a:t>
            </a:r>
          </a:p>
        </p:txBody>
      </p:sp>
    </p:spTree>
    <p:extLst>
      <p:ext uri="{BB962C8B-B14F-4D97-AF65-F5344CB8AC3E}">
        <p14:creationId xmlns:p14="http://schemas.microsoft.com/office/powerpoint/2010/main" val="254977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4D21-A106-B94D-8FB8-1C8051E666E2}"/>
              </a:ext>
            </a:extLst>
          </p:cNvPr>
          <p:cNvSpPr>
            <a:spLocks noGrp="1"/>
          </p:cNvSpPr>
          <p:nvPr>
            <p:ph type="title"/>
          </p:nvPr>
        </p:nvSpPr>
        <p:spPr/>
        <p:txBody>
          <a:bodyPr>
            <a:normAutofit fontScale="90000"/>
          </a:bodyPr>
          <a:lstStyle/>
          <a:p>
            <a:r>
              <a:rPr lang="en-US" dirty="0"/>
              <a:t>4. Development of performance evaluations centered on practice elements</a:t>
            </a:r>
          </a:p>
        </p:txBody>
      </p:sp>
      <p:sp>
        <p:nvSpPr>
          <p:cNvPr id="3" name="Content Placeholder 2">
            <a:extLst>
              <a:ext uri="{FF2B5EF4-FFF2-40B4-BE49-F238E27FC236}">
                <a16:creationId xmlns:a16="http://schemas.microsoft.com/office/drawing/2014/main" id="{B506B007-F8DA-6D41-B6FA-D4267F30BFAB}"/>
              </a:ext>
            </a:extLst>
          </p:cNvPr>
          <p:cNvSpPr>
            <a:spLocks noGrp="1"/>
          </p:cNvSpPr>
          <p:nvPr>
            <p:ph idx="1"/>
          </p:nvPr>
        </p:nvSpPr>
        <p:spPr/>
        <p:txBody>
          <a:bodyPr/>
          <a:lstStyle/>
          <a:p>
            <a:r>
              <a:rPr lang="en-US" dirty="0"/>
              <a:t>Role-play tests for two major practice elements</a:t>
            </a:r>
          </a:p>
          <a:p>
            <a:pPr lvl="1"/>
            <a:r>
              <a:rPr lang="en-US" dirty="0"/>
              <a:t>Exposure</a:t>
            </a:r>
          </a:p>
          <a:p>
            <a:pPr lvl="1"/>
            <a:r>
              <a:rPr lang="en-US" dirty="0"/>
              <a:t>Problem-Solving</a:t>
            </a:r>
          </a:p>
          <a:p>
            <a:r>
              <a:rPr lang="en-US" dirty="0"/>
              <a:t>Written tests for six major practice elements</a:t>
            </a:r>
          </a:p>
          <a:p>
            <a:pPr lvl="1"/>
            <a:r>
              <a:rPr lang="en-US" dirty="0"/>
              <a:t>Exposure</a:t>
            </a:r>
          </a:p>
          <a:p>
            <a:pPr lvl="1"/>
            <a:r>
              <a:rPr lang="en-US" dirty="0"/>
              <a:t>Problem-Solving </a:t>
            </a:r>
          </a:p>
          <a:p>
            <a:pPr lvl="1"/>
            <a:r>
              <a:rPr lang="en-US" dirty="0"/>
              <a:t>Activity Selection</a:t>
            </a:r>
          </a:p>
          <a:p>
            <a:pPr lvl="1"/>
            <a:r>
              <a:rPr lang="en-US" dirty="0"/>
              <a:t>Communication Skills</a:t>
            </a:r>
          </a:p>
          <a:p>
            <a:pPr lvl="1"/>
            <a:r>
              <a:rPr lang="en-US" dirty="0"/>
              <a:t>Psychoeducation for Caregiver</a:t>
            </a:r>
          </a:p>
          <a:p>
            <a:pPr lvl="1"/>
            <a:r>
              <a:rPr lang="en-US" dirty="0"/>
              <a:t>Maintenance / Relapse Prevention</a:t>
            </a:r>
          </a:p>
        </p:txBody>
      </p:sp>
      <p:sp>
        <p:nvSpPr>
          <p:cNvPr id="4" name="TextBox 3">
            <a:extLst>
              <a:ext uri="{FF2B5EF4-FFF2-40B4-BE49-F238E27FC236}">
                <a16:creationId xmlns:a16="http://schemas.microsoft.com/office/drawing/2014/main" id="{DF4E5B59-482F-1B44-8CFC-93B9F5493DFB}"/>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Higa-McMillan et al., 2017; Higa-McMillan et al., 2020; Maesaka et al. (under review); Nakamura et al., 2014</a:t>
            </a:r>
          </a:p>
        </p:txBody>
      </p:sp>
    </p:spTree>
    <p:extLst>
      <p:ext uri="{BB962C8B-B14F-4D97-AF65-F5344CB8AC3E}">
        <p14:creationId xmlns:p14="http://schemas.microsoft.com/office/powerpoint/2010/main" val="424369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B261-0212-9F45-9655-95B33F25EB64}"/>
              </a:ext>
            </a:extLst>
          </p:cNvPr>
          <p:cNvSpPr>
            <a:spLocks noGrp="1"/>
          </p:cNvSpPr>
          <p:nvPr>
            <p:ph type="title"/>
          </p:nvPr>
        </p:nvSpPr>
        <p:spPr/>
        <p:txBody>
          <a:bodyPr/>
          <a:lstStyle/>
          <a:p>
            <a:r>
              <a:rPr lang="en-US" dirty="0"/>
              <a:t>Massive efforts for developing and testing youth mental health treatments</a:t>
            </a:r>
          </a:p>
        </p:txBody>
      </p:sp>
      <p:sp>
        <p:nvSpPr>
          <p:cNvPr id="3" name="Content Placeholder 2">
            <a:extLst>
              <a:ext uri="{FF2B5EF4-FFF2-40B4-BE49-F238E27FC236}">
                <a16:creationId xmlns:a16="http://schemas.microsoft.com/office/drawing/2014/main" id="{86DB918E-AE7B-834A-B9DD-DD8255A22664}"/>
              </a:ext>
            </a:extLst>
          </p:cNvPr>
          <p:cNvSpPr>
            <a:spLocks noGrp="1"/>
          </p:cNvSpPr>
          <p:nvPr>
            <p:ph idx="1"/>
          </p:nvPr>
        </p:nvSpPr>
        <p:spPr/>
        <p:txBody>
          <a:bodyPr/>
          <a:lstStyle/>
          <a:p>
            <a:r>
              <a:rPr lang="en-US" dirty="0"/>
              <a:t>Hundreds of youth mental health treatment approaches have been developed and tested</a:t>
            </a:r>
          </a:p>
          <a:p>
            <a:r>
              <a:rPr lang="en-US" dirty="0"/>
              <a:t>Winning treatments have become known as “evidence-based practices” (EBPs)</a:t>
            </a:r>
          </a:p>
        </p:txBody>
      </p:sp>
      <p:sp>
        <p:nvSpPr>
          <p:cNvPr id="5" name="TextBox 4">
            <a:extLst>
              <a:ext uri="{FF2B5EF4-FFF2-40B4-BE49-F238E27FC236}">
                <a16:creationId xmlns:a16="http://schemas.microsoft.com/office/drawing/2014/main" id="{CD708CAE-AD99-4149-9F60-CF199841E441}"/>
              </a:ext>
            </a:extLst>
          </p:cNvPr>
          <p:cNvSpPr txBox="1"/>
          <p:nvPr/>
        </p:nvSpPr>
        <p:spPr>
          <a:xfrm>
            <a:off x="677334" y="6271551"/>
            <a:ext cx="10237694" cy="523220"/>
          </a:xfrm>
          <a:prstGeom prst="rect">
            <a:avLst/>
          </a:prstGeom>
          <a:noFill/>
        </p:spPr>
        <p:txBody>
          <a:bodyPr wrap="square" rtlCol="0">
            <a:spAutoFit/>
          </a:bodyPr>
          <a:lstStyle/>
          <a:p>
            <a:r>
              <a:rPr lang="en-US" sz="1400" dirty="0">
                <a:solidFill>
                  <a:schemeClr val="bg1">
                    <a:lumMod val="75000"/>
                  </a:schemeClr>
                </a:solidFill>
              </a:rPr>
              <a:t>Chorpita &amp; Daleiden, 2009a; </a:t>
            </a:r>
            <a:r>
              <a:rPr lang="en-US" sz="1400" dirty="0" err="1">
                <a:solidFill>
                  <a:schemeClr val="bg1">
                    <a:lumMod val="75000"/>
                  </a:schemeClr>
                </a:solidFill>
              </a:rPr>
              <a:t>Lonigan</a:t>
            </a:r>
            <a:r>
              <a:rPr lang="en-US" sz="1400" dirty="0">
                <a:solidFill>
                  <a:schemeClr val="bg1">
                    <a:lumMod val="75000"/>
                  </a:schemeClr>
                </a:solidFill>
              </a:rPr>
              <a:t>, Elbert, &amp; Johnson, 1998; Silverman &amp; Hinshaw, 2008; Society of Clinical Child and Adolescent Psychology and the Association for Behavioral and Cognitive Therapies, 2009; Weisz, Hawley, &amp; Doss, 2004</a:t>
            </a:r>
          </a:p>
        </p:txBody>
      </p:sp>
    </p:spTree>
    <p:extLst>
      <p:ext uri="{BB962C8B-B14F-4D97-AF65-F5344CB8AC3E}">
        <p14:creationId xmlns:p14="http://schemas.microsoft.com/office/powerpoint/2010/main" val="195453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1FFD-5E1F-A548-A9AC-BC7305837129}"/>
              </a:ext>
            </a:extLst>
          </p:cNvPr>
          <p:cNvSpPr>
            <a:spLocks noGrp="1"/>
          </p:cNvSpPr>
          <p:nvPr>
            <p:ph type="title"/>
          </p:nvPr>
        </p:nvSpPr>
        <p:spPr/>
        <p:txBody>
          <a:bodyPr>
            <a:normAutofit/>
          </a:bodyPr>
          <a:lstStyle/>
          <a:p>
            <a:r>
              <a:rPr lang="en-US" dirty="0"/>
              <a:t>5. Increase precision of youth and family empowerment initiatives</a:t>
            </a:r>
          </a:p>
        </p:txBody>
      </p:sp>
      <p:sp>
        <p:nvSpPr>
          <p:cNvPr id="3" name="Content Placeholder 2">
            <a:extLst>
              <a:ext uri="{FF2B5EF4-FFF2-40B4-BE49-F238E27FC236}">
                <a16:creationId xmlns:a16="http://schemas.microsoft.com/office/drawing/2014/main" id="{55861F3C-D2B3-8D4A-A7A5-CBCC876FB025}"/>
              </a:ext>
            </a:extLst>
          </p:cNvPr>
          <p:cNvSpPr>
            <a:spLocks noGrp="1"/>
          </p:cNvSpPr>
          <p:nvPr>
            <p:ph idx="1"/>
          </p:nvPr>
        </p:nvSpPr>
        <p:spPr/>
        <p:txBody>
          <a:bodyPr/>
          <a:lstStyle/>
          <a:p>
            <a:r>
              <a:rPr lang="en-US" dirty="0">
                <a:hlinkClick r:id="rId3"/>
              </a:rPr>
              <a:t>https://www.helpyourkeiki.com</a:t>
            </a:r>
            <a:endParaRPr lang="en-US" dirty="0"/>
          </a:p>
          <a:p>
            <a:r>
              <a:rPr lang="en-US" dirty="0"/>
              <a:t>Help Your Keiki (HYK) is a parent-centric website, developed for parents, by parents in collaboration with community and university-based experts focused on sharing with parents EBP information centered on the EBP metric</a:t>
            </a:r>
          </a:p>
          <a:p>
            <a:pPr lvl="1"/>
            <a:r>
              <a:rPr lang="en-US" dirty="0"/>
              <a:t>We are the ONLY parent-centric website sharing practice element information</a:t>
            </a:r>
          </a:p>
          <a:p>
            <a:pPr lvl="1"/>
            <a:r>
              <a:rPr lang="en-US" dirty="0"/>
              <a:t>An official partner website for the major website on youth mental health practices</a:t>
            </a:r>
          </a:p>
          <a:p>
            <a:pPr lvl="2"/>
            <a:r>
              <a:rPr lang="en-US" dirty="0"/>
              <a:t>American Psychological Association’s </a:t>
            </a:r>
            <a:r>
              <a:rPr lang="en-US" dirty="0">
                <a:hlinkClick r:id="rId4"/>
              </a:rPr>
              <a:t>https://effectivechildtherapy.org</a:t>
            </a:r>
            <a:r>
              <a:rPr lang="en-US" dirty="0"/>
              <a:t> </a:t>
            </a:r>
          </a:p>
        </p:txBody>
      </p:sp>
      <p:sp>
        <p:nvSpPr>
          <p:cNvPr id="4" name="TextBox 3">
            <a:extLst>
              <a:ext uri="{FF2B5EF4-FFF2-40B4-BE49-F238E27FC236}">
                <a16:creationId xmlns:a16="http://schemas.microsoft.com/office/drawing/2014/main" id="{263C8606-D701-5B4F-A985-33250B6D147D}"/>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Friedberg et al., 2020; Nakamura et al., 2013</a:t>
            </a:r>
          </a:p>
        </p:txBody>
      </p:sp>
    </p:spTree>
    <p:extLst>
      <p:ext uri="{BB962C8B-B14F-4D97-AF65-F5344CB8AC3E}">
        <p14:creationId xmlns:p14="http://schemas.microsoft.com/office/powerpoint/2010/main" val="2712931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7D88-D7E1-F045-8441-2BB4C5BF167C}"/>
              </a:ext>
            </a:extLst>
          </p:cNvPr>
          <p:cNvSpPr>
            <a:spLocks noGrp="1"/>
          </p:cNvSpPr>
          <p:nvPr>
            <p:ph type="title"/>
          </p:nvPr>
        </p:nvSpPr>
        <p:spPr/>
        <p:txBody>
          <a:bodyPr>
            <a:normAutofit/>
          </a:bodyPr>
          <a:lstStyle/>
          <a:p>
            <a:r>
              <a:rPr lang="en-US" dirty="0"/>
              <a:t>6. Development of screeners and primary prevention efforts</a:t>
            </a:r>
          </a:p>
        </p:txBody>
      </p:sp>
      <p:sp>
        <p:nvSpPr>
          <p:cNvPr id="3" name="Content Placeholder 2">
            <a:extLst>
              <a:ext uri="{FF2B5EF4-FFF2-40B4-BE49-F238E27FC236}">
                <a16:creationId xmlns:a16="http://schemas.microsoft.com/office/drawing/2014/main" id="{C144AA68-7777-AC47-ADFB-7D336EA054E0}"/>
              </a:ext>
            </a:extLst>
          </p:cNvPr>
          <p:cNvSpPr>
            <a:spLocks noGrp="1"/>
          </p:cNvSpPr>
          <p:nvPr>
            <p:ph idx="1"/>
          </p:nvPr>
        </p:nvSpPr>
        <p:spPr/>
        <p:txBody>
          <a:bodyPr/>
          <a:lstStyle/>
          <a:p>
            <a:r>
              <a:rPr lang="en-US" dirty="0"/>
              <a:t>Development of youth questionnaires for practice element skill usage</a:t>
            </a:r>
          </a:p>
          <a:p>
            <a:pPr lvl="1"/>
            <a:r>
              <a:rPr lang="en-US" u="sng" dirty="0"/>
              <a:t>S</a:t>
            </a:r>
            <a:r>
              <a:rPr lang="en-US" dirty="0"/>
              <a:t>ocial-</a:t>
            </a:r>
            <a:r>
              <a:rPr lang="en-US" u="sng" dirty="0"/>
              <a:t>E</a:t>
            </a:r>
            <a:r>
              <a:rPr lang="en-US" dirty="0"/>
              <a:t>motional </a:t>
            </a:r>
            <a:r>
              <a:rPr lang="en-US" u="sng" dirty="0"/>
              <a:t>E</a:t>
            </a:r>
            <a:r>
              <a:rPr lang="en-US" dirty="0"/>
              <a:t>vidence-Based </a:t>
            </a:r>
            <a:r>
              <a:rPr lang="en-US" u="sng" dirty="0"/>
              <a:t>D</a:t>
            </a:r>
            <a:r>
              <a:rPr lang="en-US" dirty="0"/>
              <a:t>evelopmental </a:t>
            </a:r>
            <a:r>
              <a:rPr lang="en-US" u="sng" dirty="0"/>
              <a:t>S</a:t>
            </a:r>
            <a:r>
              <a:rPr lang="en-US" dirty="0"/>
              <a:t>trengths (SEEDS) survey: questionnaire that asks youth about how much they use 13 practices (e.g., exposure) in their daily lives.</a:t>
            </a:r>
          </a:p>
          <a:p>
            <a:pPr lvl="2"/>
            <a:r>
              <a:rPr lang="en-US" dirty="0"/>
              <a:t>Youth self-report (</a:t>
            </a:r>
            <a:r>
              <a:rPr lang="en-US" i="1" dirty="0"/>
              <a:t>N = </a:t>
            </a:r>
            <a:r>
              <a:rPr lang="en-US" dirty="0"/>
              <a:t>402)</a:t>
            </a:r>
          </a:p>
          <a:p>
            <a:pPr lvl="3"/>
            <a:r>
              <a:rPr lang="en-US" dirty="0"/>
              <a:t>Factor structure</a:t>
            </a:r>
          </a:p>
          <a:p>
            <a:pPr lvl="3"/>
            <a:r>
              <a:rPr lang="en-US" dirty="0"/>
              <a:t>Reliability</a:t>
            </a:r>
          </a:p>
          <a:p>
            <a:pPr lvl="3"/>
            <a:r>
              <a:rPr lang="en-US" dirty="0"/>
              <a:t>Convergent validity</a:t>
            </a:r>
          </a:p>
          <a:p>
            <a:pPr lvl="2"/>
            <a:r>
              <a:rPr lang="en-US" dirty="0"/>
              <a:t>Parent-report of children’s behaviors</a:t>
            </a:r>
          </a:p>
          <a:p>
            <a:pPr lvl="2"/>
            <a:endParaRPr lang="en-US" dirty="0"/>
          </a:p>
        </p:txBody>
      </p:sp>
      <p:sp>
        <p:nvSpPr>
          <p:cNvPr id="4" name="TextBox 3">
            <a:extLst>
              <a:ext uri="{FF2B5EF4-FFF2-40B4-BE49-F238E27FC236}">
                <a16:creationId xmlns:a16="http://schemas.microsoft.com/office/drawing/2014/main" id="{7A51C797-00F4-D04B-8307-02687B170DD4}"/>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Matsui &amp; Nakamura (in preparation)</a:t>
            </a:r>
          </a:p>
        </p:txBody>
      </p:sp>
    </p:spTree>
    <p:extLst>
      <p:ext uri="{BB962C8B-B14F-4D97-AF65-F5344CB8AC3E}">
        <p14:creationId xmlns:p14="http://schemas.microsoft.com/office/powerpoint/2010/main" val="3589876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5EBF-5E69-8A44-9009-AC69E5073F3A}"/>
              </a:ext>
            </a:extLst>
          </p:cNvPr>
          <p:cNvSpPr>
            <a:spLocks noGrp="1"/>
          </p:cNvSpPr>
          <p:nvPr>
            <p:ph type="title"/>
          </p:nvPr>
        </p:nvSpPr>
        <p:spPr/>
        <p:txBody>
          <a:bodyPr>
            <a:normAutofit/>
          </a:bodyPr>
          <a:lstStyle/>
          <a:p>
            <a:r>
              <a:rPr lang="en-US" dirty="0"/>
              <a:t>7. Examination of literature growth for practice element changes</a:t>
            </a:r>
          </a:p>
        </p:txBody>
      </p:sp>
      <p:sp>
        <p:nvSpPr>
          <p:cNvPr id="4" name="TextBox 3">
            <a:extLst>
              <a:ext uri="{FF2B5EF4-FFF2-40B4-BE49-F238E27FC236}">
                <a16:creationId xmlns:a16="http://schemas.microsoft.com/office/drawing/2014/main" id="{4F60CA46-4690-084C-B46F-ACF6E477DFCE}"/>
              </a:ext>
            </a:extLst>
          </p:cNvPr>
          <p:cNvSpPr txBox="1"/>
          <p:nvPr/>
        </p:nvSpPr>
        <p:spPr>
          <a:xfrm>
            <a:off x="677334" y="6414983"/>
            <a:ext cx="10237694" cy="307777"/>
          </a:xfrm>
          <a:prstGeom prst="rect">
            <a:avLst/>
          </a:prstGeom>
          <a:noFill/>
        </p:spPr>
        <p:txBody>
          <a:bodyPr wrap="square" rtlCol="0">
            <a:spAutoFit/>
          </a:bodyPr>
          <a:lstStyle/>
          <a:p>
            <a:r>
              <a:rPr lang="en-US" sz="1400" dirty="0">
                <a:solidFill>
                  <a:schemeClr val="bg1">
                    <a:lumMod val="75000"/>
                  </a:schemeClr>
                </a:solidFill>
              </a:rPr>
              <a:t>Okamura, Orimoto, Nakamura, Chang, Chorpita, &amp; Beidas (2019)</a:t>
            </a:r>
          </a:p>
        </p:txBody>
      </p:sp>
      <p:pic>
        <p:nvPicPr>
          <p:cNvPr id="5" name="Picture 4">
            <a:extLst>
              <a:ext uri="{FF2B5EF4-FFF2-40B4-BE49-F238E27FC236}">
                <a16:creationId xmlns:a16="http://schemas.microsoft.com/office/drawing/2014/main" id="{2988EF4A-9080-DB41-91A4-1290DF9D1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616" y="1887704"/>
            <a:ext cx="6220104" cy="452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80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5EBF-5E69-8A44-9009-AC69E5073F3A}"/>
              </a:ext>
            </a:extLst>
          </p:cNvPr>
          <p:cNvSpPr>
            <a:spLocks noGrp="1"/>
          </p:cNvSpPr>
          <p:nvPr>
            <p:ph type="title"/>
          </p:nvPr>
        </p:nvSpPr>
        <p:spPr/>
        <p:txBody>
          <a:bodyPr>
            <a:normAutofit/>
          </a:bodyPr>
          <a:lstStyle/>
          <a:p>
            <a:r>
              <a:rPr lang="en-US" dirty="0"/>
              <a:t>7. Examination of literature growth for practice element changes</a:t>
            </a:r>
          </a:p>
        </p:txBody>
      </p:sp>
      <p:sp>
        <p:nvSpPr>
          <p:cNvPr id="4" name="TextBox 3">
            <a:extLst>
              <a:ext uri="{FF2B5EF4-FFF2-40B4-BE49-F238E27FC236}">
                <a16:creationId xmlns:a16="http://schemas.microsoft.com/office/drawing/2014/main" id="{4F60CA46-4690-084C-B46F-ACF6E477DFCE}"/>
              </a:ext>
            </a:extLst>
          </p:cNvPr>
          <p:cNvSpPr txBox="1"/>
          <p:nvPr/>
        </p:nvSpPr>
        <p:spPr>
          <a:xfrm>
            <a:off x="677334" y="6414983"/>
            <a:ext cx="10237694" cy="307777"/>
          </a:xfrm>
          <a:prstGeom prst="rect">
            <a:avLst/>
          </a:prstGeom>
          <a:noFill/>
        </p:spPr>
        <p:txBody>
          <a:bodyPr wrap="square" rtlCol="0">
            <a:spAutoFit/>
          </a:bodyPr>
          <a:lstStyle/>
          <a:p>
            <a:r>
              <a:rPr lang="en-US" sz="1400" dirty="0">
                <a:solidFill>
                  <a:schemeClr val="bg1">
                    <a:lumMod val="75000"/>
                  </a:schemeClr>
                </a:solidFill>
              </a:rPr>
              <a:t>Okamura, Orimoto, Nakamura, Chang, Chorpita, &amp; Beidas (2019)</a:t>
            </a:r>
          </a:p>
        </p:txBody>
      </p:sp>
      <p:pic>
        <p:nvPicPr>
          <p:cNvPr id="5" name="Picture 4">
            <a:extLst>
              <a:ext uri="{FF2B5EF4-FFF2-40B4-BE49-F238E27FC236}">
                <a16:creationId xmlns:a16="http://schemas.microsoft.com/office/drawing/2014/main" id="{2988EF4A-9080-DB41-91A4-1290DF9D1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616" y="1887704"/>
            <a:ext cx="6220104" cy="452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1EC9EFCB-2FF2-DB49-A09A-351C97AC0E6F}"/>
              </a:ext>
            </a:extLst>
          </p:cNvPr>
          <p:cNvSpPr/>
          <p:nvPr/>
        </p:nvSpPr>
        <p:spPr>
          <a:xfrm>
            <a:off x="2322816" y="5787736"/>
            <a:ext cx="5356065" cy="3194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1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5EBF-5E69-8A44-9009-AC69E5073F3A}"/>
              </a:ext>
            </a:extLst>
          </p:cNvPr>
          <p:cNvSpPr>
            <a:spLocks noGrp="1"/>
          </p:cNvSpPr>
          <p:nvPr>
            <p:ph type="title"/>
          </p:nvPr>
        </p:nvSpPr>
        <p:spPr/>
        <p:txBody>
          <a:bodyPr>
            <a:normAutofit/>
          </a:bodyPr>
          <a:lstStyle/>
          <a:p>
            <a:r>
              <a:rPr lang="en-US" dirty="0"/>
              <a:t>7. Examination of literature growth for practice element changes</a:t>
            </a:r>
          </a:p>
        </p:txBody>
      </p:sp>
      <p:sp>
        <p:nvSpPr>
          <p:cNvPr id="4" name="TextBox 3">
            <a:extLst>
              <a:ext uri="{FF2B5EF4-FFF2-40B4-BE49-F238E27FC236}">
                <a16:creationId xmlns:a16="http://schemas.microsoft.com/office/drawing/2014/main" id="{4F60CA46-4690-084C-B46F-ACF6E477DFCE}"/>
              </a:ext>
            </a:extLst>
          </p:cNvPr>
          <p:cNvSpPr txBox="1"/>
          <p:nvPr/>
        </p:nvSpPr>
        <p:spPr>
          <a:xfrm>
            <a:off x="677334" y="6414983"/>
            <a:ext cx="10237694" cy="307777"/>
          </a:xfrm>
          <a:prstGeom prst="rect">
            <a:avLst/>
          </a:prstGeom>
          <a:noFill/>
        </p:spPr>
        <p:txBody>
          <a:bodyPr wrap="square" rtlCol="0">
            <a:spAutoFit/>
          </a:bodyPr>
          <a:lstStyle/>
          <a:p>
            <a:r>
              <a:rPr lang="en-US" sz="1400" dirty="0">
                <a:solidFill>
                  <a:schemeClr val="bg1">
                    <a:lumMod val="75000"/>
                  </a:schemeClr>
                </a:solidFill>
              </a:rPr>
              <a:t>Okamura, Orimoto, Nakamura, Chang, Chorpita, &amp; Beidas (2019)</a:t>
            </a:r>
          </a:p>
        </p:txBody>
      </p:sp>
      <p:pic>
        <p:nvPicPr>
          <p:cNvPr id="5" name="Picture 4">
            <a:extLst>
              <a:ext uri="{FF2B5EF4-FFF2-40B4-BE49-F238E27FC236}">
                <a16:creationId xmlns:a16="http://schemas.microsoft.com/office/drawing/2014/main" id="{2988EF4A-9080-DB41-91A4-1290DF9D1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616" y="1887704"/>
            <a:ext cx="6220104" cy="452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1BA877A3-033E-4346-B55E-D98713E599C1}"/>
              </a:ext>
            </a:extLst>
          </p:cNvPr>
          <p:cNvCxnSpPr>
            <a:cxnSpLocks/>
          </p:cNvCxnSpPr>
          <p:nvPr/>
        </p:nvCxnSpPr>
        <p:spPr>
          <a:xfrm flipV="1">
            <a:off x="5687279" y="4946074"/>
            <a:ext cx="1995055" cy="831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3D466A-62E5-544E-BB34-660E69FE3121}"/>
              </a:ext>
            </a:extLst>
          </p:cNvPr>
          <p:cNvCxnSpPr>
            <a:cxnSpLocks/>
          </p:cNvCxnSpPr>
          <p:nvPr/>
        </p:nvCxnSpPr>
        <p:spPr>
          <a:xfrm flipV="1">
            <a:off x="5687279" y="3117273"/>
            <a:ext cx="1773394" cy="13000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EB7DFD-1891-4246-9BA6-052A94383301}"/>
              </a:ext>
            </a:extLst>
          </p:cNvPr>
          <p:cNvSpPr txBox="1"/>
          <p:nvPr/>
        </p:nvSpPr>
        <p:spPr>
          <a:xfrm>
            <a:off x="7460673" y="3068905"/>
            <a:ext cx="1558636" cy="369332"/>
          </a:xfrm>
          <a:prstGeom prst="rect">
            <a:avLst/>
          </a:prstGeom>
          <a:noFill/>
        </p:spPr>
        <p:txBody>
          <a:bodyPr wrap="square" rtlCol="0">
            <a:spAutoFit/>
          </a:bodyPr>
          <a:lstStyle/>
          <a:p>
            <a:r>
              <a:rPr lang="en-US" dirty="0">
                <a:solidFill>
                  <a:srgbClr val="FF0000"/>
                </a:solidFill>
              </a:rPr>
              <a:t>136 protocols</a:t>
            </a:r>
          </a:p>
        </p:txBody>
      </p:sp>
      <p:sp>
        <p:nvSpPr>
          <p:cNvPr id="8" name="TextBox 7">
            <a:extLst>
              <a:ext uri="{FF2B5EF4-FFF2-40B4-BE49-F238E27FC236}">
                <a16:creationId xmlns:a16="http://schemas.microsoft.com/office/drawing/2014/main" id="{D6C228C6-0B43-7048-BD23-14FE36EF3426}"/>
              </a:ext>
            </a:extLst>
          </p:cNvPr>
          <p:cNvSpPr txBox="1"/>
          <p:nvPr/>
        </p:nvSpPr>
        <p:spPr>
          <a:xfrm>
            <a:off x="7460672" y="4946074"/>
            <a:ext cx="1704109" cy="369332"/>
          </a:xfrm>
          <a:prstGeom prst="rect">
            <a:avLst/>
          </a:prstGeom>
          <a:noFill/>
        </p:spPr>
        <p:txBody>
          <a:bodyPr wrap="square" rtlCol="0">
            <a:spAutoFit/>
          </a:bodyPr>
          <a:lstStyle/>
          <a:p>
            <a:r>
              <a:rPr lang="en-US" dirty="0">
                <a:solidFill>
                  <a:srgbClr val="FF0000"/>
                </a:solidFill>
              </a:rPr>
              <a:t>46 elements</a:t>
            </a:r>
          </a:p>
        </p:txBody>
      </p:sp>
    </p:spTree>
    <p:extLst>
      <p:ext uri="{BB962C8B-B14F-4D97-AF65-F5344CB8AC3E}">
        <p14:creationId xmlns:p14="http://schemas.microsoft.com/office/powerpoint/2010/main" val="142010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C948-1FDD-D147-A844-A49CCCF6D9A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0A7420E-430C-C047-9E27-1660750135F0}"/>
              </a:ext>
            </a:extLst>
          </p:cNvPr>
          <p:cNvSpPr>
            <a:spLocks noGrp="1"/>
          </p:cNvSpPr>
          <p:nvPr>
            <p:ph idx="1"/>
          </p:nvPr>
        </p:nvSpPr>
        <p:spPr/>
        <p:txBody>
          <a:bodyPr/>
          <a:lstStyle/>
          <a:p>
            <a:r>
              <a:rPr lang="en-US" dirty="0"/>
              <a:t>An elements-based approach for service system design and improvement can help improve public mental health</a:t>
            </a:r>
          </a:p>
          <a:p>
            <a:r>
              <a:rPr lang="en-US" dirty="0"/>
              <a:t>Community-university partnerships are essential for for large scale quality improvement initiatives</a:t>
            </a:r>
          </a:p>
          <a:p>
            <a:r>
              <a:rPr lang="en-US" dirty="0"/>
              <a:t>Contact information</a:t>
            </a:r>
          </a:p>
          <a:p>
            <a:pPr marL="457200" lvl="1" indent="0">
              <a:buNone/>
            </a:pPr>
            <a:r>
              <a:rPr lang="en-US" dirty="0"/>
              <a:t>Brad Nakamura, Ph.D.</a:t>
            </a:r>
          </a:p>
          <a:p>
            <a:pPr marL="457200" lvl="1" indent="0">
              <a:buNone/>
            </a:pPr>
            <a:r>
              <a:rPr lang="en-US" dirty="0"/>
              <a:t>Professor, UH Manoa Dept of Psychology</a:t>
            </a:r>
          </a:p>
          <a:p>
            <a:pPr marL="457200" lvl="1" indent="0">
              <a:buNone/>
            </a:pPr>
            <a:r>
              <a:rPr lang="en-US" dirty="0" err="1"/>
              <a:t>bradn@hawaii.edu</a:t>
            </a:r>
            <a:r>
              <a:rPr lang="en-US" dirty="0"/>
              <a:t> </a:t>
            </a:r>
          </a:p>
          <a:p>
            <a:pPr lvl="1"/>
            <a:endParaRPr lang="en-US" dirty="0"/>
          </a:p>
        </p:txBody>
      </p:sp>
      <p:grpSp>
        <p:nvGrpSpPr>
          <p:cNvPr id="8" name="Group 7">
            <a:extLst>
              <a:ext uri="{FF2B5EF4-FFF2-40B4-BE49-F238E27FC236}">
                <a16:creationId xmlns:a16="http://schemas.microsoft.com/office/drawing/2014/main" id="{BF904FB5-1EC8-08EC-B22A-8D10AFDE30B4}"/>
              </a:ext>
            </a:extLst>
          </p:cNvPr>
          <p:cNvGrpSpPr/>
          <p:nvPr/>
        </p:nvGrpSpPr>
        <p:grpSpPr>
          <a:xfrm>
            <a:off x="3322197" y="4764504"/>
            <a:ext cx="5547606" cy="1910615"/>
            <a:chOff x="345514" y="5939110"/>
            <a:chExt cx="2952652" cy="864727"/>
          </a:xfrm>
        </p:grpSpPr>
        <p:pic>
          <p:nvPicPr>
            <p:cNvPr id="9" name="Picture 8">
              <a:extLst>
                <a:ext uri="{FF2B5EF4-FFF2-40B4-BE49-F238E27FC236}">
                  <a16:creationId xmlns:a16="http://schemas.microsoft.com/office/drawing/2014/main" id="{999A35AF-7D57-B759-6179-9AFB9BBBE631}"/>
                </a:ext>
              </a:extLst>
            </p:cNvPr>
            <p:cNvPicPr>
              <a:picLocks noChangeAspect="1"/>
            </p:cNvPicPr>
            <p:nvPr/>
          </p:nvPicPr>
          <p:blipFill>
            <a:blip r:embed="rId3"/>
            <a:stretch>
              <a:fillRect/>
            </a:stretch>
          </p:blipFill>
          <p:spPr>
            <a:xfrm>
              <a:off x="1783980" y="5939110"/>
              <a:ext cx="1514186" cy="853635"/>
            </a:xfrm>
            <a:prstGeom prst="rect">
              <a:avLst/>
            </a:prstGeom>
          </p:spPr>
        </p:pic>
        <p:pic>
          <p:nvPicPr>
            <p:cNvPr id="10" name="Picture 9">
              <a:extLst>
                <a:ext uri="{FF2B5EF4-FFF2-40B4-BE49-F238E27FC236}">
                  <a16:creationId xmlns:a16="http://schemas.microsoft.com/office/drawing/2014/main" id="{75F659AC-28D6-FDE9-CEB8-16CAE57793A4}"/>
                </a:ext>
              </a:extLst>
            </p:cNvPr>
            <p:cNvPicPr>
              <a:picLocks noChangeAspect="1"/>
            </p:cNvPicPr>
            <p:nvPr/>
          </p:nvPicPr>
          <p:blipFill>
            <a:blip r:embed="rId4"/>
            <a:stretch>
              <a:fillRect/>
            </a:stretch>
          </p:blipFill>
          <p:spPr>
            <a:xfrm>
              <a:off x="345514" y="5970494"/>
              <a:ext cx="762000" cy="762000"/>
            </a:xfrm>
            <a:prstGeom prst="rect">
              <a:avLst/>
            </a:prstGeom>
          </p:spPr>
        </p:pic>
        <p:pic>
          <p:nvPicPr>
            <p:cNvPr id="11" name="Picture 10">
              <a:extLst>
                <a:ext uri="{FF2B5EF4-FFF2-40B4-BE49-F238E27FC236}">
                  <a16:creationId xmlns:a16="http://schemas.microsoft.com/office/drawing/2014/main" id="{5ABF620F-4948-C499-CEFF-44E15340920F}"/>
                </a:ext>
              </a:extLst>
            </p:cNvPr>
            <p:cNvPicPr>
              <a:picLocks noChangeAspect="1"/>
            </p:cNvPicPr>
            <p:nvPr/>
          </p:nvPicPr>
          <p:blipFill>
            <a:blip r:embed="rId5"/>
            <a:stretch>
              <a:fillRect/>
            </a:stretch>
          </p:blipFill>
          <p:spPr>
            <a:xfrm>
              <a:off x="1195106" y="5939116"/>
              <a:ext cx="864721" cy="864721"/>
            </a:xfrm>
            <a:prstGeom prst="rect">
              <a:avLst/>
            </a:prstGeom>
          </p:spPr>
        </p:pic>
      </p:grpSp>
    </p:spTree>
    <p:extLst>
      <p:ext uri="{BB962C8B-B14F-4D97-AF65-F5344CB8AC3E}">
        <p14:creationId xmlns:p14="http://schemas.microsoft.com/office/powerpoint/2010/main" val="175447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B261-0212-9F45-9655-95B33F25EB64}"/>
              </a:ext>
            </a:extLst>
          </p:cNvPr>
          <p:cNvSpPr>
            <a:spLocks noGrp="1"/>
          </p:cNvSpPr>
          <p:nvPr>
            <p:ph type="title"/>
          </p:nvPr>
        </p:nvSpPr>
        <p:spPr/>
        <p:txBody>
          <a:bodyPr/>
          <a:lstStyle/>
          <a:p>
            <a:r>
              <a:rPr lang="en-US" dirty="0"/>
              <a:t>Massive efforts for developing and testing youth mental health treatments</a:t>
            </a:r>
          </a:p>
        </p:txBody>
      </p:sp>
      <p:sp>
        <p:nvSpPr>
          <p:cNvPr id="3" name="Content Placeholder 2">
            <a:extLst>
              <a:ext uri="{FF2B5EF4-FFF2-40B4-BE49-F238E27FC236}">
                <a16:creationId xmlns:a16="http://schemas.microsoft.com/office/drawing/2014/main" id="{86DB918E-AE7B-834A-B9DD-DD8255A22664}"/>
              </a:ext>
            </a:extLst>
          </p:cNvPr>
          <p:cNvSpPr>
            <a:spLocks noGrp="1"/>
          </p:cNvSpPr>
          <p:nvPr>
            <p:ph idx="1"/>
          </p:nvPr>
        </p:nvSpPr>
        <p:spPr/>
        <p:txBody>
          <a:bodyPr/>
          <a:lstStyle/>
          <a:p>
            <a:r>
              <a:rPr lang="en-US" dirty="0"/>
              <a:t>Hundreds of youth mental health treatment approaches have been developed and tested</a:t>
            </a:r>
          </a:p>
          <a:p>
            <a:r>
              <a:rPr lang="en-US" dirty="0"/>
              <a:t>Winning treatments have become known as “evidence-based practices” (EBPs)</a:t>
            </a:r>
          </a:p>
        </p:txBody>
      </p:sp>
      <p:graphicFrame>
        <p:nvGraphicFramePr>
          <p:cNvPr id="4" name="Content Placeholder 3">
            <a:extLst>
              <a:ext uri="{FF2B5EF4-FFF2-40B4-BE49-F238E27FC236}">
                <a16:creationId xmlns:a16="http://schemas.microsoft.com/office/drawing/2014/main" id="{304F0C77-1AD5-E84F-9BC0-5209B2A0FA55}"/>
              </a:ext>
            </a:extLst>
          </p:cNvPr>
          <p:cNvGraphicFramePr>
            <a:graphicFrameLocks/>
          </p:cNvGraphicFramePr>
          <p:nvPr>
            <p:extLst>
              <p:ext uri="{D42A27DB-BD31-4B8C-83A1-F6EECF244321}">
                <p14:modId xmlns:p14="http://schemas.microsoft.com/office/powerpoint/2010/main" val="3072038099"/>
              </p:ext>
            </p:extLst>
          </p:nvPr>
        </p:nvGraphicFramePr>
        <p:xfrm>
          <a:off x="1466757" y="3292686"/>
          <a:ext cx="8596312" cy="27432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596605144"/>
                    </a:ext>
                  </a:extLst>
                </a:gridCol>
                <a:gridCol w="4298156">
                  <a:extLst>
                    <a:ext uri="{9D8B030D-6E8A-4147-A177-3AD203B41FA5}">
                      <a16:colId xmlns:a16="http://schemas.microsoft.com/office/drawing/2014/main" val="252484769"/>
                    </a:ext>
                  </a:extLst>
                </a:gridCol>
              </a:tblGrid>
              <a:tr h="370840">
                <a:tc>
                  <a:txBody>
                    <a:bodyPr/>
                    <a:lstStyle/>
                    <a:p>
                      <a:pPr algn="ctr"/>
                      <a:r>
                        <a:rPr lang="en-US" sz="2400" dirty="0"/>
                        <a:t>Youth Problem Type</a:t>
                      </a:r>
                    </a:p>
                  </a:txBody>
                  <a:tcPr marL="79351" marR="79351"/>
                </a:tc>
                <a:tc>
                  <a:txBody>
                    <a:bodyPr/>
                    <a:lstStyle/>
                    <a:p>
                      <a:pPr algn="ctr"/>
                      <a:r>
                        <a:rPr lang="en-US" sz="2400" dirty="0"/>
                        <a:t>Number of EBP Programs</a:t>
                      </a:r>
                    </a:p>
                  </a:txBody>
                  <a:tcPr marL="79351" marR="79351"/>
                </a:tc>
                <a:extLst>
                  <a:ext uri="{0D108BD9-81ED-4DB2-BD59-A6C34878D82A}">
                    <a16:rowId xmlns:a16="http://schemas.microsoft.com/office/drawing/2014/main" val="1361562921"/>
                  </a:ext>
                </a:extLst>
              </a:tr>
              <a:tr h="370840">
                <a:tc>
                  <a:txBody>
                    <a:bodyPr/>
                    <a:lstStyle/>
                    <a:p>
                      <a:r>
                        <a:rPr lang="en-US" sz="2400" dirty="0"/>
                        <a:t>Anxiety</a:t>
                      </a:r>
                    </a:p>
                  </a:txBody>
                  <a:tcPr marL="79351" marR="79351"/>
                </a:tc>
                <a:tc>
                  <a:txBody>
                    <a:bodyPr/>
                    <a:lstStyle/>
                    <a:p>
                      <a:pPr algn="ctr"/>
                      <a:r>
                        <a:rPr lang="en-US" sz="2400" dirty="0"/>
                        <a:t>256</a:t>
                      </a:r>
                    </a:p>
                  </a:txBody>
                  <a:tcPr marL="79351" marR="79351"/>
                </a:tc>
                <a:extLst>
                  <a:ext uri="{0D108BD9-81ED-4DB2-BD59-A6C34878D82A}">
                    <a16:rowId xmlns:a16="http://schemas.microsoft.com/office/drawing/2014/main" val="917892897"/>
                  </a:ext>
                </a:extLst>
              </a:tr>
              <a:tr h="370840">
                <a:tc>
                  <a:txBody>
                    <a:bodyPr/>
                    <a:lstStyle/>
                    <a:p>
                      <a:r>
                        <a:rPr lang="en-US" sz="2400" dirty="0"/>
                        <a:t>Disruptive Behavior</a:t>
                      </a:r>
                    </a:p>
                  </a:txBody>
                  <a:tcPr marL="79351" marR="79351"/>
                </a:tc>
                <a:tc>
                  <a:txBody>
                    <a:bodyPr/>
                    <a:lstStyle/>
                    <a:p>
                      <a:pPr algn="ctr"/>
                      <a:r>
                        <a:rPr lang="en-US" sz="2400" dirty="0"/>
                        <a:t>184</a:t>
                      </a:r>
                    </a:p>
                  </a:txBody>
                  <a:tcPr marL="79351" marR="79351"/>
                </a:tc>
                <a:extLst>
                  <a:ext uri="{0D108BD9-81ED-4DB2-BD59-A6C34878D82A}">
                    <a16:rowId xmlns:a16="http://schemas.microsoft.com/office/drawing/2014/main" val="160653582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Attention/Hyperactivity</a:t>
                      </a:r>
                    </a:p>
                  </a:txBody>
                  <a:tcPr marL="79351" marR="79351"/>
                </a:tc>
                <a:tc>
                  <a:txBody>
                    <a:bodyPr/>
                    <a:lstStyle/>
                    <a:p>
                      <a:pPr algn="ctr"/>
                      <a:r>
                        <a:rPr lang="en-US" sz="2400" dirty="0"/>
                        <a:t>117</a:t>
                      </a:r>
                    </a:p>
                  </a:txBody>
                  <a:tcPr marL="79351" marR="79351"/>
                </a:tc>
                <a:extLst>
                  <a:ext uri="{0D108BD9-81ED-4DB2-BD59-A6C34878D82A}">
                    <a16:rowId xmlns:a16="http://schemas.microsoft.com/office/drawing/2014/main" val="1217357971"/>
                  </a:ext>
                </a:extLst>
              </a:tr>
              <a:tr h="370840">
                <a:tc>
                  <a:txBody>
                    <a:bodyPr/>
                    <a:lstStyle/>
                    <a:p>
                      <a:r>
                        <a:rPr lang="en-US" sz="2400" dirty="0"/>
                        <a:t>Depression</a:t>
                      </a:r>
                    </a:p>
                  </a:txBody>
                  <a:tcPr marL="79351" marR="79351"/>
                </a:tc>
                <a:tc>
                  <a:txBody>
                    <a:bodyPr/>
                    <a:lstStyle/>
                    <a:p>
                      <a:pPr algn="ctr"/>
                      <a:r>
                        <a:rPr lang="en-US" sz="2400" dirty="0"/>
                        <a:t>88</a:t>
                      </a:r>
                    </a:p>
                  </a:txBody>
                  <a:tcPr marL="79351" marR="79351"/>
                </a:tc>
                <a:extLst>
                  <a:ext uri="{0D108BD9-81ED-4DB2-BD59-A6C34878D82A}">
                    <a16:rowId xmlns:a16="http://schemas.microsoft.com/office/drawing/2014/main" val="9131036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Trauma</a:t>
                      </a:r>
                    </a:p>
                  </a:txBody>
                  <a:tcPr marL="79351" marR="79351"/>
                </a:tc>
                <a:tc>
                  <a:txBody>
                    <a:bodyPr/>
                    <a:lstStyle/>
                    <a:p>
                      <a:pPr algn="ctr"/>
                      <a:r>
                        <a:rPr lang="en-US" sz="2400" dirty="0"/>
                        <a:t>52</a:t>
                      </a:r>
                    </a:p>
                  </a:txBody>
                  <a:tcPr marL="79351" marR="79351"/>
                </a:tc>
                <a:extLst>
                  <a:ext uri="{0D108BD9-81ED-4DB2-BD59-A6C34878D82A}">
                    <a16:rowId xmlns:a16="http://schemas.microsoft.com/office/drawing/2014/main" val="2551158075"/>
                  </a:ext>
                </a:extLst>
              </a:tr>
            </a:tbl>
          </a:graphicData>
        </a:graphic>
      </p:graphicFrame>
      <p:sp>
        <p:nvSpPr>
          <p:cNvPr id="5" name="TextBox 4">
            <a:extLst>
              <a:ext uri="{FF2B5EF4-FFF2-40B4-BE49-F238E27FC236}">
                <a16:creationId xmlns:a16="http://schemas.microsoft.com/office/drawing/2014/main" id="{AF7DFD28-3A6E-2E48-A542-04A4C72DDFE6}"/>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PracticeWise, 2024</a:t>
            </a:r>
          </a:p>
        </p:txBody>
      </p:sp>
    </p:spTree>
    <p:extLst>
      <p:ext uri="{BB962C8B-B14F-4D97-AF65-F5344CB8AC3E}">
        <p14:creationId xmlns:p14="http://schemas.microsoft.com/office/powerpoint/2010/main" val="82949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53370D8-FFD8-57E1-A31D-1E6EF1579221}"/>
              </a:ext>
            </a:extLst>
          </p:cNvPr>
          <p:cNvPicPr>
            <a:picLocks noChangeAspect="1"/>
          </p:cNvPicPr>
          <p:nvPr/>
        </p:nvPicPr>
        <p:blipFill>
          <a:blip r:embed="rId3"/>
          <a:stretch>
            <a:fillRect/>
          </a:stretch>
        </p:blipFill>
        <p:spPr>
          <a:xfrm>
            <a:off x="1699562" y="-1"/>
            <a:ext cx="8792878" cy="6858001"/>
          </a:xfrm>
          <a:prstGeom prst="rect">
            <a:avLst/>
          </a:prstGeom>
        </p:spPr>
      </p:pic>
    </p:spTree>
    <p:extLst>
      <p:ext uri="{BB962C8B-B14F-4D97-AF65-F5344CB8AC3E}">
        <p14:creationId xmlns:p14="http://schemas.microsoft.com/office/powerpoint/2010/main" val="124085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D601-F285-CB4E-8464-69430C52719D}"/>
              </a:ext>
            </a:extLst>
          </p:cNvPr>
          <p:cNvSpPr>
            <a:spLocks noGrp="1"/>
          </p:cNvSpPr>
          <p:nvPr>
            <p:ph type="title"/>
          </p:nvPr>
        </p:nvSpPr>
        <p:spPr/>
        <p:txBody>
          <a:bodyPr>
            <a:normAutofit fontScale="90000"/>
          </a:bodyPr>
          <a:lstStyle/>
          <a:p>
            <a:r>
              <a:rPr lang="en-US" dirty="0"/>
              <a:t>How has the availability of hundreds of EBP protocols impacted public mental health?</a:t>
            </a:r>
          </a:p>
        </p:txBody>
      </p:sp>
      <p:sp>
        <p:nvSpPr>
          <p:cNvPr id="3" name="Text Placeholder 2">
            <a:extLst>
              <a:ext uri="{FF2B5EF4-FFF2-40B4-BE49-F238E27FC236}">
                <a16:creationId xmlns:a16="http://schemas.microsoft.com/office/drawing/2014/main" id="{2A178DD7-159E-4446-8723-47DADC98B9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3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7C19-BB4B-BD4E-9E74-237A9CD3410B}"/>
              </a:ext>
            </a:extLst>
          </p:cNvPr>
          <p:cNvSpPr>
            <a:spLocks noGrp="1"/>
          </p:cNvSpPr>
          <p:nvPr>
            <p:ph type="title"/>
          </p:nvPr>
        </p:nvSpPr>
        <p:spPr/>
        <p:txBody>
          <a:bodyPr/>
          <a:lstStyle/>
          <a:p>
            <a:r>
              <a:rPr lang="en-US" dirty="0"/>
              <a:t>EBP Utilization Can Be Poor</a:t>
            </a:r>
          </a:p>
        </p:txBody>
      </p:sp>
      <p:sp>
        <p:nvSpPr>
          <p:cNvPr id="3" name="Content Placeholder 2">
            <a:extLst>
              <a:ext uri="{FF2B5EF4-FFF2-40B4-BE49-F238E27FC236}">
                <a16:creationId xmlns:a16="http://schemas.microsoft.com/office/drawing/2014/main" id="{2DB04793-85FA-7546-87A5-A9A5CB545F71}"/>
              </a:ext>
            </a:extLst>
          </p:cNvPr>
          <p:cNvSpPr>
            <a:spLocks noGrp="1"/>
          </p:cNvSpPr>
          <p:nvPr>
            <p:ph idx="1"/>
          </p:nvPr>
        </p:nvSpPr>
        <p:spPr/>
        <p:txBody>
          <a:bodyPr/>
          <a:lstStyle/>
          <a:p>
            <a:r>
              <a:rPr lang="en-US" dirty="0"/>
              <a:t>Therapists receive little EBP training in graduate school</a:t>
            </a:r>
          </a:p>
          <a:p>
            <a:r>
              <a:rPr lang="en-US" dirty="0"/>
              <a:t>Continuing education workshops on EBP programs do not to change behaviors</a:t>
            </a:r>
          </a:p>
          <a:p>
            <a:r>
              <a:rPr lang="en-US" dirty="0"/>
              <a:t>Ongoing training that extend beyond workshops are lengthy and expensive</a:t>
            </a:r>
          </a:p>
          <a:p>
            <a:r>
              <a:rPr lang="en-US" dirty="0"/>
              <a:t>Organizational cultures and infrastructures may not support EBP utilization </a:t>
            </a:r>
          </a:p>
        </p:txBody>
      </p:sp>
      <p:sp>
        <p:nvSpPr>
          <p:cNvPr id="5" name="TextBox 4">
            <a:extLst>
              <a:ext uri="{FF2B5EF4-FFF2-40B4-BE49-F238E27FC236}">
                <a16:creationId xmlns:a16="http://schemas.microsoft.com/office/drawing/2014/main" id="{75D51FD0-92AF-9E46-84E0-EE1498856767}"/>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Hoagwood &amp; Olin, 2002; Riemer, </a:t>
            </a:r>
            <a:r>
              <a:rPr lang="en-US" sz="1400" dirty="0" err="1">
                <a:solidFill>
                  <a:schemeClr val="bg1">
                    <a:lumMod val="75000"/>
                  </a:schemeClr>
                </a:solidFill>
              </a:rPr>
              <a:t>Rosof</a:t>
            </a:r>
            <a:r>
              <a:rPr lang="en-US" sz="1400" dirty="0">
                <a:solidFill>
                  <a:schemeClr val="bg1">
                    <a:lumMod val="75000"/>
                  </a:schemeClr>
                </a:solidFill>
              </a:rPr>
              <a:t>-Williams, &amp; </a:t>
            </a:r>
            <a:r>
              <a:rPr lang="en-US" sz="1400" dirty="0" err="1">
                <a:solidFill>
                  <a:schemeClr val="bg1">
                    <a:lumMod val="75000"/>
                  </a:schemeClr>
                </a:solidFill>
              </a:rPr>
              <a:t>Bickman</a:t>
            </a:r>
            <a:r>
              <a:rPr lang="en-US" sz="1400" dirty="0">
                <a:solidFill>
                  <a:schemeClr val="bg1">
                    <a:lumMod val="75000"/>
                  </a:schemeClr>
                </a:solidFill>
              </a:rPr>
              <a:t>, 2005; United States Surgeon General, 1999</a:t>
            </a:r>
          </a:p>
        </p:txBody>
      </p:sp>
    </p:spTree>
    <p:extLst>
      <p:ext uri="{BB962C8B-B14F-4D97-AF65-F5344CB8AC3E}">
        <p14:creationId xmlns:p14="http://schemas.microsoft.com/office/powerpoint/2010/main" val="336155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AB7B-EA49-6A4A-A68A-DA7460EDB6F3}"/>
              </a:ext>
            </a:extLst>
          </p:cNvPr>
          <p:cNvSpPr>
            <a:spLocks noGrp="1"/>
          </p:cNvSpPr>
          <p:nvPr>
            <p:ph type="title"/>
          </p:nvPr>
        </p:nvSpPr>
        <p:spPr/>
        <p:txBody>
          <a:bodyPr>
            <a:normAutofit fontScale="90000"/>
          </a:bodyPr>
          <a:lstStyle/>
          <a:p>
            <a:r>
              <a:rPr lang="en-US" dirty="0"/>
              <a:t>Reframing ”EBP” to facilitate successful dissemination and implementation into public mental health settings</a:t>
            </a:r>
          </a:p>
        </p:txBody>
      </p:sp>
      <p:sp>
        <p:nvSpPr>
          <p:cNvPr id="3" name="Text Placeholder 2">
            <a:extLst>
              <a:ext uri="{FF2B5EF4-FFF2-40B4-BE49-F238E27FC236}">
                <a16:creationId xmlns:a16="http://schemas.microsoft.com/office/drawing/2014/main" id="{194DE176-4ABB-144B-9CB2-777B280D16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45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C9F3070-1ABB-1246-AAC2-AEC4BCC15130}"/>
              </a:ext>
            </a:extLst>
          </p:cNvPr>
          <p:cNvSpPr>
            <a:spLocks noGrp="1" noChangeArrowheads="1"/>
          </p:cNvSpPr>
          <p:nvPr>
            <p:ph type="title"/>
          </p:nvPr>
        </p:nvSpPr>
        <p:spPr/>
        <p:txBody>
          <a:bodyPr/>
          <a:lstStyle/>
          <a:p>
            <a:pPr eaLnBrk="1" hangingPunct="1"/>
            <a:r>
              <a:rPr lang="en-US" altLang="en-US" dirty="0"/>
              <a:t>Two complimentary EBP metrics</a:t>
            </a:r>
          </a:p>
        </p:txBody>
      </p:sp>
      <p:sp>
        <p:nvSpPr>
          <p:cNvPr id="43010" name="Content Placeholder 2">
            <a:extLst>
              <a:ext uri="{FF2B5EF4-FFF2-40B4-BE49-F238E27FC236}">
                <a16:creationId xmlns:a16="http://schemas.microsoft.com/office/drawing/2014/main" id="{E288D855-1EDD-C840-9013-805A6F904F61}"/>
              </a:ext>
            </a:extLst>
          </p:cNvPr>
          <p:cNvSpPr>
            <a:spLocks noGrp="1" noChangeArrowheads="1"/>
          </p:cNvSpPr>
          <p:nvPr>
            <p:ph idx="1"/>
          </p:nvPr>
        </p:nvSpPr>
        <p:spPr/>
        <p:txBody>
          <a:bodyPr/>
          <a:lstStyle/>
          <a:p>
            <a:pPr eaLnBrk="1" hangingPunct="1"/>
            <a:r>
              <a:rPr lang="en-US" altLang="en-US" dirty="0"/>
              <a:t>Brand-named treatment manuals</a:t>
            </a:r>
          </a:p>
          <a:p>
            <a:pPr eaLnBrk="1" hangingPunct="1"/>
            <a:r>
              <a:rPr lang="en-US" altLang="en-US" dirty="0"/>
              <a:t>Practice element (or common element)</a:t>
            </a:r>
          </a:p>
          <a:p>
            <a:pPr eaLnBrk="1" hangingPunct="1"/>
            <a:endParaRPr lang="en-US" altLang="en-US" dirty="0"/>
          </a:p>
        </p:txBody>
      </p:sp>
      <p:sp>
        <p:nvSpPr>
          <p:cNvPr id="4" name="TextBox 3">
            <a:extLst>
              <a:ext uri="{FF2B5EF4-FFF2-40B4-BE49-F238E27FC236}">
                <a16:creationId xmlns:a16="http://schemas.microsoft.com/office/drawing/2014/main" id="{F0569CAD-4D7D-154D-91ED-0AC07DB06F76}"/>
              </a:ext>
            </a:extLst>
          </p:cNvPr>
          <p:cNvSpPr txBox="1"/>
          <p:nvPr/>
        </p:nvSpPr>
        <p:spPr>
          <a:xfrm>
            <a:off x="677334" y="6271551"/>
            <a:ext cx="10237694" cy="307777"/>
          </a:xfrm>
          <a:prstGeom prst="rect">
            <a:avLst/>
          </a:prstGeom>
          <a:noFill/>
        </p:spPr>
        <p:txBody>
          <a:bodyPr wrap="square" rtlCol="0">
            <a:spAutoFit/>
          </a:bodyPr>
          <a:lstStyle/>
          <a:p>
            <a:r>
              <a:rPr lang="en-US" sz="1400" dirty="0">
                <a:solidFill>
                  <a:schemeClr val="bg1">
                    <a:lumMod val="75000"/>
                  </a:schemeClr>
                </a:solidFill>
              </a:rPr>
              <a:t>Chorpita, Becker, &amp; Daleiden, 2007; Chorpita &amp; Daleiden, 2009a, 2009b; Chorpita, Daleiden, &amp; Weisz, 2005</a:t>
            </a:r>
          </a:p>
        </p:txBody>
      </p:sp>
    </p:spTree>
    <p:extLst>
      <p:ext uri="{BB962C8B-B14F-4D97-AF65-F5344CB8AC3E}">
        <p14:creationId xmlns:p14="http://schemas.microsoft.com/office/powerpoint/2010/main" val="24259791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{9057E1B8-9545-E24A-8E30-177DBB910DE3}tf10001060</Template>
  <TotalTime>43222</TotalTime>
  <Words>3605</Words>
  <Application>Microsoft Macintosh PowerPoint</Application>
  <PresentationFormat>Widescreen</PresentationFormat>
  <Paragraphs>374</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Trebuchet MS</vt:lpstr>
      <vt:lpstr>Tw Cen MT</vt:lpstr>
      <vt:lpstr>Wingdings 3</vt:lpstr>
      <vt:lpstr>Facet</vt:lpstr>
      <vt:lpstr>An Elements-Based Approach for Designing and Advancing Youth Health Service Systems</vt:lpstr>
      <vt:lpstr>Youth mental health problems are widespread but rarely treated</vt:lpstr>
      <vt:lpstr>Massive efforts for developing and testing youth mental health treatments</vt:lpstr>
      <vt:lpstr>Massive efforts for developing and testing youth mental health treatments</vt:lpstr>
      <vt:lpstr>PowerPoint Presentation</vt:lpstr>
      <vt:lpstr>How has the availability of hundreds of EBP protocols impacted public mental health?</vt:lpstr>
      <vt:lpstr>EBP Utilization Can Be Poor</vt:lpstr>
      <vt:lpstr>Reframing ”EBP” to facilitate successful dissemination and implementation into public mental health settings</vt:lpstr>
      <vt:lpstr>Two complimentary EBP metrics</vt:lpstr>
      <vt:lpstr>Two complimentary EBP metrics</vt:lpstr>
      <vt:lpstr>Two complimentary EBP metrics</vt:lpstr>
      <vt:lpstr>Practice Elements Approach: Trauma Example</vt:lpstr>
      <vt:lpstr>Practice Elements Approach: Trauma Example</vt:lpstr>
      <vt:lpstr>Practice Elements Approach: Trauma Example</vt:lpstr>
      <vt:lpstr>Practice Elements Approach: Garlic Chicken Example</vt:lpstr>
      <vt:lpstr>What are commonalities across all youth trauma brand-named manuals?</vt:lpstr>
      <vt:lpstr>Quality improvement initiatives rooted in the practice element metric </vt:lpstr>
      <vt:lpstr>Quality improvement initiatives rooted in the practice element metric</vt:lpstr>
      <vt:lpstr> Meet folks where they are; avoid all or nothing approaches to EBPs</vt:lpstr>
      <vt:lpstr>2. Facilitate innovative trainings on EBP practice elements</vt:lpstr>
      <vt:lpstr>3. System wide monitoring for practice element usage</vt:lpstr>
      <vt:lpstr>PowerPoint Presentation</vt:lpstr>
      <vt:lpstr>PowerPoint Presentation</vt:lpstr>
      <vt:lpstr>PowerPoint Presentation</vt:lpstr>
      <vt:lpstr>PowerPoint Presentation</vt:lpstr>
      <vt:lpstr>PowerPoint Presentation</vt:lpstr>
      <vt:lpstr>3. System wide monitoring for practice element usage</vt:lpstr>
      <vt:lpstr>3. System wide monitoring for practice element usage</vt:lpstr>
      <vt:lpstr>4. Development of performance evaluations centered on practice elements</vt:lpstr>
      <vt:lpstr>5. Increase precision of youth and family empowerment initiatives</vt:lpstr>
      <vt:lpstr>6. Development of screeners and primary prevention efforts</vt:lpstr>
      <vt:lpstr>7. Examination of literature growth for practice element changes</vt:lpstr>
      <vt:lpstr>7. Examination of literature growth for practice element changes</vt:lpstr>
      <vt:lpstr>7. Examination of literature growth for practice element changes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Nakamura</dc:creator>
  <cp:lastModifiedBy>Nakamura.NSW, Brad</cp:lastModifiedBy>
  <cp:revision>94</cp:revision>
  <dcterms:created xsi:type="dcterms:W3CDTF">2020-12-23T19:35:48Z</dcterms:created>
  <dcterms:modified xsi:type="dcterms:W3CDTF">2024-08-01T07:07:28Z</dcterms:modified>
</cp:coreProperties>
</file>