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4"/>
  </p:notesMasterIdLst>
  <p:sldIdLst>
    <p:sldId id="296" r:id="rId5"/>
    <p:sldId id="301" r:id="rId6"/>
    <p:sldId id="304" r:id="rId7"/>
    <p:sldId id="306" r:id="rId8"/>
    <p:sldId id="303" r:id="rId9"/>
    <p:sldId id="309" r:id="rId10"/>
    <p:sldId id="292" r:id="rId11"/>
    <p:sldId id="289" r:id="rId12"/>
    <p:sldId id="290" r:id="rId13"/>
    <p:sldId id="293" r:id="rId14"/>
    <p:sldId id="264" r:id="rId15"/>
    <p:sldId id="294" r:id="rId16"/>
    <p:sldId id="312" r:id="rId17"/>
    <p:sldId id="263" r:id="rId18"/>
    <p:sldId id="311" r:id="rId19"/>
    <p:sldId id="333" r:id="rId20"/>
    <p:sldId id="363" r:id="rId21"/>
    <p:sldId id="365" r:id="rId22"/>
    <p:sldId id="345" r:id="rId23"/>
    <p:sldId id="265" r:id="rId24"/>
    <p:sldId id="349" r:id="rId25"/>
    <p:sldId id="360" r:id="rId26"/>
    <p:sldId id="344" r:id="rId27"/>
    <p:sldId id="359" r:id="rId28"/>
    <p:sldId id="356" r:id="rId29"/>
    <p:sldId id="358" r:id="rId30"/>
    <p:sldId id="364" r:id="rId31"/>
    <p:sldId id="355" r:id="rId32"/>
    <p:sldId id="320" r:id="rId33"/>
    <p:sldId id="330" r:id="rId34"/>
    <p:sldId id="291" r:id="rId35"/>
    <p:sldId id="357" r:id="rId36"/>
    <p:sldId id="326" r:id="rId37"/>
    <p:sldId id="317" r:id="rId38"/>
    <p:sldId id="270" r:id="rId39"/>
    <p:sldId id="361" r:id="rId40"/>
    <p:sldId id="353" r:id="rId41"/>
    <p:sldId id="354" r:id="rId42"/>
    <p:sldId id="267" r:id="rId43"/>
  </p:sldIdLst>
  <p:sldSz cx="18288000" cy="10287000"/>
  <p:notesSz cx="6858000" cy="9144000"/>
  <p:embeddedFontLst>
    <p:embeddedFont>
      <p:font typeface="Avenir Next LT Pro" panose="020B0504020202020204" pitchFamily="34" charset="0"/>
      <p:regular r:id="rId45"/>
      <p:bold r:id="rId46"/>
      <p:italic r:id="rId47"/>
      <p:boldItalic r:id="rId48"/>
    </p:embeddedFont>
    <p:embeddedFont>
      <p:font typeface="Avenir Next LT Pro Light" panose="020B0304020202020204" pitchFamily="34" charset="0"/>
      <p:regular r:id="rId49"/>
      <p:italic r:id="rId50"/>
    </p:embeddedFont>
  </p:embeddedFontLst>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27" autoAdjust="0"/>
    <p:restoredTop sz="63813" autoAdjust="0"/>
  </p:normalViewPr>
  <p:slideViewPr>
    <p:cSldViewPr snapToGrid="0">
      <p:cViewPr varScale="1">
        <p:scale>
          <a:sx n="35" d="100"/>
          <a:sy n="35" d="100"/>
        </p:scale>
        <p:origin x="1373" y="19"/>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rina.Orimoto\Dropbox%20(UH)\Partnership%20for%20Wellness%20&amp;%20Resilience\Preliminary%20Data\Completion%20Rates\Completion%20Rate%20by%20Zip%20and%20District%20(Trina%20Orimoto's%20conflicted%20copy%202024-03-1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564658848023742"/>
          <c:y val="7.2685513463196577E-3"/>
          <c:w val="0.53199231425185778"/>
          <c:h val="0.96691656034014528"/>
        </c:manualLayout>
      </c:layout>
      <c:barChart>
        <c:barDir val="bar"/>
        <c:grouping val="clustered"/>
        <c:varyColors val="0"/>
        <c:ser>
          <c:idx val="1"/>
          <c:order val="0"/>
          <c:tx>
            <c:strRef>
              <c:f>Sheet1!$C$1</c:f>
              <c:strCache>
                <c:ptCount val="1"/>
                <c:pt idx="0">
                  <c:v>% of Possible</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Avenir Next LT Pro" panose="020B0504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Sheet1!$A$2:$A$30</c:f>
              <c:strCache>
                <c:ptCount val="29"/>
                <c:pt idx="0">
                  <c:v>Hawaiʻi Health Systems Corporation</c:v>
                </c:pt>
                <c:pt idx="1">
                  <c:v>Education (DOE), Department of</c:v>
                </c:pt>
                <c:pt idx="2">
                  <c:v>Accounting &amp; General Services (DAGS), Department of</c:v>
                </c:pt>
                <c:pt idx="3">
                  <c:v>Corrections and Rehabilitation (DCR), Department of</c:v>
                </c:pt>
                <c:pt idx="4">
                  <c:v>Lieutenant Governor</c:v>
                </c:pt>
                <c:pt idx="5">
                  <c:v>Land &amp; Natural Resources (DLNR), Department of</c:v>
                </c:pt>
                <c:pt idx="6">
                  <c:v>Transportation (DOT), Department of</c:v>
                </c:pt>
                <c:pt idx="7">
                  <c:v>Commerce &amp; Consumer Affairs (DCCA), Department of</c:v>
                </c:pt>
                <c:pt idx="8">
                  <c:v>Agriculture (HDOA), Department of</c:v>
                </c:pt>
                <c:pt idx="9">
                  <c:v>University of Hawaiʻi</c:v>
                </c:pt>
                <c:pt idx="10">
                  <c:v>Labor &amp; Industrial Relations (DLIR), Department of</c:v>
                </c:pt>
                <c:pt idx="11">
                  <c:v>Hawaiian Home Lands (DHHL), Department of</c:v>
                </c:pt>
                <c:pt idx="12">
                  <c:v>Human Services (DHS), Department of</c:v>
                </c:pt>
                <c:pt idx="13">
                  <c:v>Health (DOH), Department of</c:v>
                </c:pt>
                <c:pt idx="14">
                  <c:v>Budget &amp; Finance (B&amp;F), Department of</c:v>
                </c:pt>
                <c:pt idx="15">
                  <c:v>Taxation, Department of</c:v>
                </c:pt>
                <c:pt idx="16">
                  <c:v>Business, Economic Development &amp; Tourism (DBEDT), Department of</c:v>
                </c:pt>
                <c:pt idx="17">
                  <c:v>Defense (DOD), Department of</c:v>
                </c:pt>
                <c:pt idx="18">
                  <c:v>Hawaiian Affairs (OHA), Office of</c:v>
                </c:pt>
                <c:pt idx="19">
                  <c:v>Hawaiʻi State Public Library System</c:v>
                </c:pt>
                <c:pt idx="20">
                  <c:v>Attorney General (AG), Department of</c:v>
                </c:pt>
                <c:pt idx="21">
                  <c:v>Human Resources Development (DHRD), Department of</c:v>
                </c:pt>
                <c:pt idx="22">
                  <c:v>Governor</c:v>
                </c:pt>
                <c:pt idx="23">
                  <c:v>Information Practices, Office of (OIP)</c:v>
                </c:pt>
                <c:pt idx="24">
                  <c:v>East-West Center</c:v>
                </c:pt>
                <c:pt idx="25">
                  <c:v>Enterprise Technology Services (ETS), Office of</c:v>
                </c:pt>
                <c:pt idx="26">
                  <c:v>Legislature, Hawaiʻi State</c:v>
                </c:pt>
                <c:pt idx="27">
                  <c:v>Law Enforcement (DLE), Department of</c:v>
                </c:pt>
                <c:pt idx="28">
                  <c:v>Judiciary</c:v>
                </c:pt>
              </c:strCache>
            </c:strRef>
          </c:cat>
          <c:val>
            <c:numRef>
              <c:f>Sheet1!$C$2:$C$30</c:f>
              <c:numCache>
                <c:formatCode>0%</c:formatCode>
                <c:ptCount val="29"/>
                <c:pt idx="0">
                  <c:v>2.4187975120939877E-3</c:v>
                </c:pt>
                <c:pt idx="1">
                  <c:v>3.1480707619445603E-2</c:v>
                </c:pt>
                <c:pt idx="2">
                  <c:v>7.3365231259968106E-2</c:v>
                </c:pt>
                <c:pt idx="3">
                  <c:v>9.8694516971279372E-2</c:v>
                </c:pt>
                <c:pt idx="4">
                  <c:v>0.1</c:v>
                </c:pt>
                <c:pt idx="5">
                  <c:v>0.10580645161290322</c:v>
                </c:pt>
                <c:pt idx="6">
                  <c:v>0.11485870556061988</c:v>
                </c:pt>
                <c:pt idx="7">
                  <c:v>0.12614678899082568</c:v>
                </c:pt>
                <c:pt idx="8">
                  <c:v>0.14345991561181434</c:v>
                </c:pt>
                <c:pt idx="9">
                  <c:v>0.14533217001121776</c:v>
                </c:pt>
                <c:pt idx="10">
                  <c:v>0.14903846153846154</c:v>
                </c:pt>
                <c:pt idx="11">
                  <c:v>0.15625</c:v>
                </c:pt>
                <c:pt idx="12">
                  <c:v>0.18985074626865672</c:v>
                </c:pt>
                <c:pt idx="13">
                  <c:v>0.20259522812892425</c:v>
                </c:pt>
                <c:pt idx="14">
                  <c:v>0.21176470588235294</c:v>
                </c:pt>
                <c:pt idx="15">
                  <c:v>0.2459546925566343</c:v>
                </c:pt>
                <c:pt idx="16">
                  <c:v>0.25412541254125415</c:v>
                </c:pt>
                <c:pt idx="17">
                  <c:v>0.26287262872628725</c:v>
                </c:pt>
                <c:pt idx="18">
                  <c:v>0.29565217391304349</c:v>
                </c:pt>
                <c:pt idx="19">
                  <c:v>0.32387706855791965</c:v>
                </c:pt>
                <c:pt idx="20">
                  <c:v>0.37060702875399359</c:v>
                </c:pt>
                <c:pt idx="21">
                  <c:v>0.66666666666666663</c:v>
                </c:pt>
                <c:pt idx="22">
                  <c:v>0.89583333333333337</c:v>
                </c:pt>
              </c:numCache>
            </c:numRef>
          </c:val>
          <c:extLst>
            <c:ext xmlns:c16="http://schemas.microsoft.com/office/drawing/2014/chart" uri="{C3380CC4-5D6E-409C-BE32-E72D297353CC}">
              <c16:uniqueId val="{00000000-33BE-494A-8317-602D9174C23A}"/>
            </c:ext>
          </c:extLst>
        </c:ser>
        <c:dLbls>
          <c:showLegendKey val="0"/>
          <c:showVal val="0"/>
          <c:showCatName val="0"/>
          <c:showSerName val="0"/>
          <c:showPercent val="0"/>
          <c:showBubbleSize val="0"/>
        </c:dLbls>
        <c:gapWidth val="182"/>
        <c:axId val="721221176"/>
        <c:axId val="515698360"/>
      </c:barChart>
      <c:catAx>
        <c:axId val="7212211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Avenir Next LT Pro" panose="020B0504020202020204" pitchFamily="34" charset="0"/>
                <a:ea typeface="+mn-ea"/>
                <a:cs typeface="+mn-cs"/>
              </a:defRPr>
            </a:pPr>
            <a:endParaRPr lang="en-US"/>
          </a:p>
        </c:txPr>
        <c:crossAx val="515698360"/>
        <c:crosses val="autoZero"/>
        <c:auto val="1"/>
        <c:lblAlgn val="ctr"/>
        <c:lblOffset val="100"/>
        <c:noMultiLvlLbl val="0"/>
      </c:catAx>
      <c:valAx>
        <c:axId val="515698360"/>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721221176"/>
        <c:crosses val="autoZero"/>
        <c:crossBetween val="between"/>
        <c:minorUnit val="5.000000000000001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01.08.2024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z="1200" dirty="0">
                <a:latin typeface="Avenir Next LT Pro" panose="020B0504020202020204" pitchFamily="34" charset="0"/>
                <a:cs typeface="Arial" panose="020B0604020202020204" pitchFamily="34" charset="0"/>
              </a:rPr>
              <a:t>Trina:</a:t>
            </a:r>
          </a:p>
          <a:p>
            <a:r>
              <a:rPr lang="en-US" sz="1200" dirty="0">
                <a:latin typeface="Avenir Next LT Pro" panose="020B0504020202020204" pitchFamily="34" charset="0"/>
                <a:cs typeface="Arial" panose="020B0604020202020204" pitchFamily="34" charset="0"/>
              </a:rPr>
              <a:t>Why and how was this survey conducted?</a:t>
            </a:r>
          </a:p>
          <a:p>
            <a:r>
              <a:rPr lang="en-US" sz="1200" dirty="0">
                <a:latin typeface="Avenir Next LT Pro" panose="020B0504020202020204" pitchFamily="34" charset="0"/>
                <a:cs typeface="Arial" panose="020B0604020202020204" pitchFamily="34" charset="0"/>
              </a:rPr>
              <a:t>What are a few examples of the data capabilities that might inspire potential uses?</a:t>
            </a:r>
          </a:p>
          <a:p>
            <a:r>
              <a:rPr lang="en-US" sz="1200" dirty="0">
                <a:latin typeface="Avenir Next LT Pro" panose="020B0504020202020204" pitchFamily="34" charset="0"/>
                <a:cs typeface="Arial" panose="020B0604020202020204" pitchFamily="34" charset="0"/>
              </a:rPr>
              <a:t>How will the findings be used for decision making and action?</a:t>
            </a:r>
          </a:p>
          <a:p>
            <a:r>
              <a:rPr lang="en-US" sz="1200" dirty="0">
                <a:latin typeface="Avenir Next LT Pro" panose="020B0504020202020204" pitchFamily="34" charset="0"/>
                <a:cs typeface="Arial" panose="020B0604020202020204" pitchFamily="34" charset="0"/>
              </a:rPr>
              <a:t>Really, this presentation is an invitation to you dig into, get curious about, and use some interesting data from the community.</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4013790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Trina:</a:t>
            </a:r>
          </a:p>
          <a:p>
            <a:r>
              <a:rPr lang="en-US" dirty="0"/>
              <a:t>While there were some subtle differences between the surveys, we ask about domains that are critical to understanding QOL and workplace wellness in Hi. For example, we query folx about health care access, disaster preparedness, food security, and housing</a:t>
            </a:r>
          </a:p>
        </p:txBody>
      </p:sp>
      <p:sp>
        <p:nvSpPr>
          <p:cNvPr id="4" name="Slide Number Placeholder 3"/>
          <p:cNvSpPr>
            <a:spLocks noGrp="1"/>
          </p:cNvSpPr>
          <p:nvPr>
            <p:ph type="sldNum" sz="quarter" idx="5"/>
          </p:nvPr>
        </p:nvSpPr>
        <p:spPr/>
        <p:txBody>
          <a:bodyPr/>
          <a:lstStyle/>
          <a:p>
            <a:fld id="{E9195957-2706-4DAB-B4CA-F5038B813081}" type="slidenum">
              <a:rPr lang="en-US" smtClean="0"/>
              <a:t>11</a:t>
            </a:fld>
            <a:endParaRPr lang="en-US"/>
          </a:p>
        </p:txBody>
      </p:sp>
    </p:spTree>
    <p:extLst>
      <p:ext uri="{BB962C8B-B14F-4D97-AF65-F5344CB8AC3E}">
        <p14:creationId xmlns:p14="http://schemas.microsoft.com/office/powerpoint/2010/main" val="2862824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Trina: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get statewide participation, the online survey link was distributed broadly through 3 different mechanisms.</a:t>
            </a:r>
          </a:p>
          <a:p>
            <a:endParaRPr lang="en-US" dirty="0"/>
          </a:p>
          <a:p>
            <a:r>
              <a:rPr lang="en-US" dirty="0"/>
              <a:t>And lastly to specifically target state workers, </a:t>
            </a:r>
          </a:p>
        </p:txBody>
      </p:sp>
      <p:sp>
        <p:nvSpPr>
          <p:cNvPr id="4" name="Slide Number Placeholder 3"/>
          <p:cNvSpPr>
            <a:spLocks noGrp="1"/>
          </p:cNvSpPr>
          <p:nvPr>
            <p:ph type="sldNum" sz="quarter" idx="5"/>
          </p:nvPr>
        </p:nvSpPr>
        <p:spPr/>
        <p:txBody>
          <a:bodyPr/>
          <a:lstStyle/>
          <a:p>
            <a:fld id="{E9195957-2706-4DAB-B4CA-F5038B813081}" type="slidenum">
              <a:rPr lang="en-US" smtClean="0"/>
              <a:t>12</a:t>
            </a:fld>
            <a:endParaRPr lang="en-US"/>
          </a:p>
        </p:txBody>
      </p:sp>
    </p:spTree>
    <p:extLst>
      <p:ext uri="{BB962C8B-B14F-4D97-AF65-F5344CB8AC3E}">
        <p14:creationId xmlns:p14="http://schemas.microsoft.com/office/powerpoint/2010/main" val="2797352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Trina:</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748031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Trina:</a:t>
            </a:r>
          </a:p>
          <a:p>
            <a:r>
              <a:rPr lang="en-US" dirty="0"/>
              <a:t>Second, through a contracted survey company and their survey panels.</a:t>
            </a:r>
          </a:p>
          <a:p>
            <a:r>
              <a:rPr lang="en-US" dirty="0"/>
              <a:t>Third, through community contacts and a media campaign</a:t>
            </a:r>
          </a:p>
          <a:p>
            <a:endParaRPr lang="en-US" dirty="0"/>
          </a:p>
        </p:txBody>
      </p:sp>
      <p:sp>
        <p:nvSpPr>
          <p:cNvPr id="4" name="Slide Number Placeholder 3"/>
          <p:cNvSpPr>
            <a:spLocks noGrp="1"/>
          </p:cNvSpPr>
          <p:nvPr>
            <p:ph type="sldNum" sz="quarter" idx="5"/>
          </p:nvPr>
        </p:nvSpPr>
        <p:spPr/>
        <p:txBody>
          <a:bodyPr/>
          <a:lstStyle/>
          <a:p>
            <a:fld id="{E9195957-2706-4DAB-B4CA-F5038B813081}" type="slidenum">
              <a:rPr lang="en-US" smtClean="0"/>
              <a:t>14</a:t>
            </a:fld>
            <a:endParaRPr lang="en-US"/>
          </a:p>
        </p:txBody>
      </p:sp>
    </p:spTree>
    <p:extLst>
      <p:ext uri="{BB962C8B-B14F-4D97-AF65-F5344CB8AC3E}">
        <p14:creationId xmlns:p14="http://schemas.microsoft.com/office/powerpoint/2010/main" val="2753537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Trina:</a:t>
            </a:r>
          </a:p>
          <a:p>
            <a:r>
              <a:rPr lang="en-US" dirty="0"/>
              <a:t>And we are so grateful for the community effort. The team sent over 760 emails, many of which were linked to additional list servs. And super gracious folx included the survey call in their newsletters and social media posts.</a:t>
            </a:r>
          </a:p>
          <a:p>
            <a:r>
              <a:rPr lang="en-US" dirty="0" err="1"/>
              <a:t>Stduents</a:t>
            </a:r>
            <a:r>
              <a:rPr lang="en-US" dirty="0"/>
              <a:t> in CSS also helped to create a promo video starring </a:t>
            </a:r>
          </a:p>
          <a:p>
            <a:r>
              <a:rPr lang="en-US" dirty="0"/>
              <a:t>760 emails+</a:t>
            </a:r>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3580752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Trina:</a:t>
            </a:r>
          </a:p>
          <a:p>
            <a:r>
              <a:rPr lang="en-US" dirty="0"/>
              <a:t>General respondent demographics:</a:t>
            </a:r>
          </a:p>
          <a:p>
            <a:r>
              <a:rPr lang="en-US" dirty="0"/>
              <a:t>-higher female (typical for self report surveys)</a:t>
            </a:r>
          </a:p>
          <a:p>
            <a:r>
              <a:rPr lang="en-US" dirty="0"/>
              <a:t>-avg age slightly higher than the HI median (40)</a:t>
            </a:r>
          </a:p>
          <a:p>
            <a:r>
              <a:rPr lang="en-US" dirty="0"/>
              <a:t>-compared to state population – relatively comparable participation by county</a:t>
            </a:r>
          </a:p>
          <a:p>
            <a:r>
              <a:rPr lang="en-US" dirty="0"/>
              <a:t>-community and state respondents different slightly on primary race/ethnicity</a:t>
            </a:r>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1416014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1566040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Trina:</a:t>
            </a:r>
          </a:p>
          <a:p>
            <a:endParaRPr lang="en-US" dirty="0"/>
          </a:p>
        </p:txBody>
      </p:sp>
      <p:sp>
        <p:nvSpPr>
          <p:cNvPr id="4" name="Slide Number Placeholder 3"/>
          <p:cNvSpPr>
            <a:spLocks noGrp="1"/>
          </p:cNvSpPr>
          <p:nvPr>
            <p:ph type="sldNum" sz="quarter" idx="5"/>
          </p:nvPr>
        </p:nvSpPr>
        <p:spPr/>
        <p:txBody>
          <a:bodyPr/>
          <a:lstStyle/>
          <a:p>
            <a:fld id="{E9195957-2706-4DAB-B4CA-F5038B813081}" type="slidenum">
              <a:rPr lang="en-US" smtClean="0"/>
              <a:t>19</a:t>
            </a:fld>
            <a:endParaRPr lang="en-US"/>
          </a:p>
        </p:txBody>
      </p:sp>
    </p:spTree>
    <p:extLst>
      <p:ext uri="{BB962C8B-B14F-4D97-AF65-F5344CB8AC3E}">
        <p14:creationId xmlns:p14="http://schemas.microsoft.com/office/powerpoint/2010/main" val="4076778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Trina</a:t>
            </a:r>
          </a:p>
          <a:p>
            <a:pPr marL="171450" indent="-171450">
              <a:buFont typeface="Arial" panose="020B0604020202020204" pitchFamily="34" charset="0"/>
              <a:buChar char="•"/>
            </a:pPr>
            <a:r>
              <a:rPr lang="en-US" dirty="0"/>
              <a:t>Utilizing a measures from APA’s stress in America survey, we also asked all respondents how significant each of these potential stressors was in their lives.</a:t>
            </a:r>
          </a:p>
        </p:txBody>
      </p:sp>
      <p:sp>
        <p:nvSpPr>
          <p:cNvPr id="4" name="Slide Number Placeholder 3"/>
          <p:cNvSpPr>
            <a:spLocks noGrp="1"/>
          </p:cNvSpPr>
          <p:nvPr>
            <p:ph type="sldNum" sz="quarter" idx="5"/>
          </p:nvPr>
        </p:nvSpPr>
        <p:spPr/>
        <p:txBody>
          <a:bodyPr/>
          <a:lstStyle/>
          <a:p>
            <a:fld id="{E9195957-2706-4DAB-B4CA-F5038B813081}" type="slidenum">
              <a:rPr lang="en-US" smtClean="0"/>
              <a:t>20</a:t>
            </a:fld>
            <a:endParaRPr lang="en-US"/>
          </a:p>
        </p:txBody>
      </p:sp>
    </p:spTree>
    <p:extLst>
      <p:ext uri="{BB962C8B-B14F-4D97-AF65-F5344CB8AC3E}">
        <p14:creationId xmlns:p14="http://schemas.microsoft.com/office/powerpoint/2010/main" val="1439453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2231016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In 2022, the community driven trauma informed care task force recommended the creation of the OWR</a:t>
            </a:r>
          </a:p>
          <a:p>
            <a:r>
              <a:rPr lang="en-US" dirty="0"/>
              <a:t>When the office was created, the TIC task force wisely identified a number of core deliverables, towards the goal of making the state more trauma informed. One of those was..</a:t>
            </a:r>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357380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Compared to what?</a:t>
            </a:r>
          </a:p>
          <a:p>
            <a:r>
              <a:rPr lang="en-US" dirty="0"/>
              <a:t>Alpha version of the dashboard allows for filtering on various demographic factors</a:t>
            </a:r>
          </a:p>
          <a:p>
            <a:r>
              <a:rPr lang="en-US" dirty="0"/>
              <a:t>If we focus for example on income, and examine individuals with average annual income less than 35k, </a:t>
            </a:r>
          </a:p>
          <a:p>
            <a:r>
              <a:rPr lang="en-US" dirty="0" err="1"/>
              <a:t>Youll</a:t>
            </a:r>
            <a:r>
              <a:rPr lang="en-US" dirty="0"/>
              <a:t> notice that the significance of the stressors, increases, and the order of some of the stressors changes.</a:t>
            </a:r>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129180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We can dig into this further, and look at mean stress scores by income. You’ll notice that annual household income increases from left to right. And red = higher stress scores.</a:t>
            </a:r>
          </a:p>
          <a:p>
            <a:pPr marL="171450" indent="-171450">
              <a:buFont typeface="Arial" panose="020B0604020202020204" pitchFamily="34" charset="0"/>
              <a:buChar char="•"/>
            </a:pPr>
            <a:r>
              <a:rPr lang="en-US" dirty="0"/>
              <a:t>Not surprisingly, individuals with lower annual household income (the left columns) have higher stress scores (red) across more domains than those with higher income.</a:t>
            </a:r>
          </a:p>
        </p:txBody>
      </p:sp>
      <p:sp>
        <p:nvSpPr>
          <p:cNvPr id="4" name="Slide Number Placehold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30094228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this data, </a:t>
            </a:r>
          </a:p>
          <a:p>
            <a:endParaRPr lang="en-US" dirty="0"/>
          </a:p>
        </p:txBody>
      </p:sp>
      <p:sp>
        <p:nvSpPr>
          <p:cNvPr id="4" name="Slide Number Placeholder 3"/>
          <p:cNvSpPr>
            <a:spLocks noGrp="1"/>
          </p:cNvSpPr>
          <p:nvPr>
            <p:ph type="sldNum" sz="quarter" idx="5"/>
          </p:nvPr>
        </p:nvSpPr>
        <p:spPr/>
        <p:txBody>
          <a:bodyPr/>
          <a:lstStyle/>
          <a:p>
            <a:fld id="{E9195957-2706-4DAB-B4CA-F5038B813081}" type="slidenum">
              <a:rPr lang="en-US" smtClean="0"/>
              <a:t>24</a:t>
            </a:fld>
            <a:endParaRPr lang="en-US"/>
          </a:p>
        </p:txBody>
      </p:sp>
    </p:spTree>
    <p:extLst>
      <p:ext uri="{BB962C8B-B14F-4D97-AF65-F5344CB8AC3E}">
        <p14:creationId xmlns:p14="http://schemas.microsoft.com/office/powerpoint/2010/main" val="1456183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65% = 2022 BRFSS</a:t>
            </a:r>
          </a:p>
          <a:p>
            <a:r>
              <a:rPr lang="en-US" dirty="0"/>
              <a:t>57% v 34 %</a:t>
            </a:r>
          </a:p>
        </p:txBody>
      </p:sp>
      <p:sp>
        <p:nvSpPr>
          <p:cNvPr id="4" name="Slide Number Placeholder 3"/>
          <p:cNvSpPr>
            <a:spLocks noGrp="1"/>
          </p:cNvSpPr>
          <p:nvPr>
            <p:ph type="sldNum" sz="quarter" idx="5"/>
          </p:nvPr>
        </p:nvSpPr>
        <p:spPr/>
        <p:txBody>
          <a:bodyPr/>
          <a:lstStyle/>
          <a:p>
            <a:fld id="{871B2431-D351-4C6E-A3CF-9DFAC0E3E050}" type="slidenum">
              <a:rPr lang="cs-CZ" smtClean="0"/>
              <a:t>26</a:t>
            </a:fld>
            <a:endParaRPr lang="cs-CZ"/>
          </a:p>
        </p:txBody>
      </p:sp>
    </p:spTree>
    <p:extLst>
      <p:ext uri="{BB962C8B-B14F-4D97-AF65-F5344CB8AC3E}">
        <p14:creationId xmlns:p14="http://schemas.microsoft.com/office/powerpoint/2010/main" val="1407964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65% = 2022 BRFSS</a:t>
            </a:r>
          </a:p>
        </p:txBody>
      </p:sp>
      <p:sp>
        <p:nvSpPr>
          <p:cNvPr id="4" name="Slide Number Placeholder 3"/>
          <p:cNvSpPr>
            <a:spLocks noGrp="1"/>
          </p:cNvSpPr>
          <p:nvPr>
            <p:ph type="sldNum" sz="quarter" idx="5"/>
          </p:nvPr>
        </p:nvSpPr>
        <p:spPr/>
        <p:txBody>
          <a:bodyPr/>
          <a:lstStyle/>
          <a:p>
            <a:fld id="{871B2431-D351-4C6E-A3CF-9DFAC0E3E050}" type="slidenum">
              <a:rPr lang="cs-CZ" smtClean="0"/>
              <a:t>27</a:t>
            </a:fld>
            <a:endParaRPr lang="cs-CZ"/>
          </a:p>
        </p:txBody>
      </p:sp>
    </p:spTree>
    <p:extLst>
      <p:ext uri="{BB962C8B-B14F-4D97-AF65-F5344CB8AC3E}">
        <p14:creationId xmlns:p14="http://schemas.microsoft.com/office/powerpoint/2010/main" val="1155123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Trina:</a:t>
            </a:r>
          </a:p>
          <a:p>
            <a:endParaRPr lang="en-US" dirty="0"/>
          </a:p>
        </p:txBody>
      </p:sp>
      <p:sp>
        <p:nvSpPr>
          <p:cNvPr id="4" name="Slide Number Placeholder 3"/>
          <p:cNvSpPr>
            <a:spLocks noGrp="1"/>
          </p:cNvSpPr>
          <p:nvPr>
            <p:ph type="sldNum" sz="quarter" idx="5"/>
          </p:nvPr>
        </p:nvSpPr>
        <p:spPr/>
        <p:txBody>
          <a:bodyPr/>
          <a:lstStyle/>
          <a:p>
            <a:fld id="{E9195957-2706-4DAB-B4CA-F5038B813081}" type="slidenum">
              <a:rPr lang="en-US" smtClean="0"/>
              <a:t>29</a:t>
            </a:fld>
            <a:endParaRPr lang="en-US"/>
          </a:p>
        </p:txBody>
      </p:sp>
    </p:spTree>
    <p:extLst>
      <p:ext uri="{BB962C8B-B14F-4D97-AF65-F5344CB8AC3E}">
        <p14:creationId xmlns:p14="http://schemas.microsoft.com/office/powerpoint/2010/main" val="1289747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Trina:</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majority of questions on worker well being were from the CDC’s Worker </a:t>
            </a:r>
            <a:r>
              <a:rPr lang="en-US" dirty="0" err="1"/>
              <a:t>WellBQ</a:t>
            </a:r>
            <a:r>
              <a:rPr lang="en-US" dirty="0"/>
              <a:t>.</a:t>
            </a:r>
          </a:p>
          <a:p>
            <a:pPr marL="171450" indent="-171450">
              <a:buFont typeface="Arial" panose="020B0604020202020204" pitchFamily="34" charset="0"/>
              <a:buChar char="•"/>
            </a:pPr>
            <a:r>
              <a:rPr lang="en-US" dirty="0"/>
              <a:t>This is the LARGEST administration of the </a:t>
            </a:r>
            <a:r>
              <a:rPr lang="en-US" dirty="0" err="1"/>
              <a:t>WellBQ</a:t>
            </a:r>
            <a:r>
              <a:rPr lang="en-US" dirty="0"/>
              <a:t> to date</a:t>
            </a:r>
          </a:p>
          <a:p>
            <a:pPr marL="171450" indent="-171450">
              <a:buFont typeface="Arial" panose="020B0604020202020204" pitchFamily="34" charset="0"/>
              <a:buChar char="•"/>
            </a:pPr>
            <a:r>
              <a:rPr lang="en-US" dirty="0"/>
              <a:t>Questions were derived from the idea that 4 domains, including policies and culture, contribute to overall wellbeing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30</a:t>
            </a:fld>
            <a:endParaRPr lang="cs-CZ"/>
          </a:p>
        </p:txBody>
      </p:sp>
    </p:spTree>
    <p:extLst>
      <p:ext uri="{BB962C8B-B14F-4D97-AF65-F5344CB8AC3E}">
        <p14:creationId xmlns:p14="http://schemas.microsoft.com/office/powerpoint/2010/main" val="158756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And as another example that is extremely relevant to understanding worker wellbeing, we ask about the relative importance of different types of employment benefits. </a:t>
            </a:r>
          </a:p>
        </p:txBody>
      </p:sp>
      <p:sp>
        <p:nvSpPr>
          <p:cNvPr id="4" name="Slide Number Placeholder 3"/>
          <p:cNvSpPr>
            <a:spLocks noGrp="1"/>
          </p:cNvSpPr>
          <p:nvPr>
            <p:ph type="sldNum" sz="quarter" idx="5"/>
          </p:nvPr>
        </p:nvSpPr>
        <p:spPr/>
        <p:txBody>
          <a:bodyPr/>
          <a:lstStyle/>
          <a:p>
            <a:fld id="{E9195957-2706-4DAB-B4CA-F5038B813081}" type="slidenum">
              <a:rPr lang="en-US" smtClean="0"/>
              <a:t>31</a:t>
            </a:fld>
            <a:endParaRPr lang="en-US"/>
          </a:p>
        </p:txBody>
      </p:sp>
    </p:spTree>
    <p:extLst>
      <p:ext uri="{BB962C8B-B14F-4D97-AF65-F5344CB8AC3E}">
        <p14:creationId xmlns:p14="http://schemas.microsoft.com/office/powerpoint/2010/main" val="3313974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33</a:t>
            </a:fld>
            <a:endParaRPr lang="cs-CZ"/>
          </a:p>
        </p:txBody>
      </p:sp>
    </p:spTree>
    <p:extLst>
      <p:ext uri="{BB962C8B-B14F-4D97-AF65-F5344CB8AC3E}">
        <p14:creationId xmlns:p14="http://schemas.microsoft.com/office/powerpoint/2010/main" val="6716547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Trina: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Our shared plan to develop reports and dashboards, so this larger, aggregated community data can be viewable by other demographic features.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the type of information that be used, for example, to inform policy. Or to incorporate in grant writing. As an example, a few days ago, I was reviewing requirements for a SAMHSA grant, which now requires all applicants to incorporate a behavioral health disparities impact statement, with community data on social determinants of health that need to be tracked over time. </a:t>
            </a:r>
          </a:p>
        </p:txBody>
      </p:sp>
      <p:sp>
        <p:nvSpPr>
          <p:cNvPr id="4" name="Slide Number Placeholder 3"/>
          <p:cNvSpPr>
            <a:spLocks noGrp="1"/>
          </p:cNvSpPr>
          <p:nvPr>
            <p:ph type="sldNum" sz="quarter" idx="5"/>
          </p:nvPr>
        </p:nvSpPr>
        <p:spPr/>
        <p:txBody>
          <a:bodyPr/>
          <a:lstStyle/>
          <a:p>
            <a:fld id="{E9195957-2706-4DAB-B4CA-F5038B813081}" type="slidenum">
              <a:rPr lang="en-US" smtClean="0"/>
              <a:t>34</a:t>
            </a:fld>
            <a:endParaRPr lang="en-US"/>
          </a:p>
        </p:txBody>
      </p:sp>
    </p:spTree>
    <p:extLst>
      <p:ext uri="{BB962C8B-B14F-4D97-AF65-F5344CB8AC3E}">
        <p14:creationId xmlns:p14="http://schemas.microsoft.com/office/powerpoint/2010/main" val="2875182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Kev:</a:t>
            </a:r>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21812050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Kev:</a:t>
            </a:r>
          </a:p>
          <a:p>
            <a:pPr marL="171450" indent="-171450">
              <a:buFont typeface="Arial" panose="020B0604020202020204" pitchFamily="34" charset="0"/>
              <a:buChar char="•"/>
            </a:pPr>
            <a:r>
              <a:rPr lang="en-US" dirty="0"/>
              <a:t>We don’t want this data to sit on a shelf and we want it to be able to inform the collaborative work we will do together to make our state more trauma informed</a:t>
            </a:r>
          </a:p>
          <a:p>
            <a:pPr marL="171450" indent="-171450">
              <a:buFont typeface="Arial" panose="020B0604020202020204" pitchFamily="34" charset="0"/>
              <a:buChar char="•"/>
            </a:pPr>
            <a:r>
              <a:rPr lang="en-US" dirty="0"/>
              <a:t>Which is why in the near future, OWR will be launching with many of our state entity partners workplace wellness planning and learning collaboratives including TA, training, capacity building, and data review support.</a:t>
            </a:r>
          </a:p>
          <a:p>
            <a:pPr marL="171450" indent="-171450">
              <a:buFont typeface="Arial" panose="020B0604020202020204" pitchFamily="34" charset="0"/>
              <a:buChar char="•"/>
            </a:pPr>
            <a:r>
              <a:rPr lang="en-US" dirty="0"/>
              <a:t>This capacity development ensures that we are collaboratively and humbly partnering together to finding practical and actionable ways to improve how we support staff and clients.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 an example, agencies participating in these learning collaboratives might get their own data reports so that they can accurately see their areas of strength and improvement, and OWR can provide targeted TA and training as requested.</a:t>
            </a:r>
          </a:p>
        </p:txBody>
      </p:sp>
      <p:sp>
        <p:nvSpPr>
          <p:cNvPr id="4" name="Slide Number Placeholder 3"/>
          <p:cNvSpPr>
            <a:spLocks noGrp="1"/>
          </p:cNvSpPr>
          <p:nvPr>
            <p:ph type="sldNum" sz="quarter" idx="5"/>
          </p:nvPr>
        </p:nvSpPr>
        <p:spPr/>
        <p:txBody>
          <a:bodyPr/>
          <a:lstStyle/>
          <a:p>
            <a:fld id="{E9195957-2706-4DAB-B4CA-F5038B813081}" type="slidenum">
              <a:rPr lang="en-US" smtClean="0"/>
              <a:t>35</a:t>
            </a:fld>
            <a:endParaRPr lang="en-US"/>
          </a:p>
        </p:txBody>
      </p:sp>
    </p:spTree>
    <p:extLst>
      <p:ext uri="{BB962C8B-B14F-4D97-AF65-F5344CB8AC3E}">
        <p14:creationId xmlns:p14="http://schemas.microsoft.com/office/powerpoint/2010/main" val="548319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Kev:</a:t>
            </a:r>
          </a:p>
        </p:txBody>
      </p:sp>
      <p:sp>
        <p:nvSpPr>
          <p:cNvPr id="4" name="Slide Number Placeholder 3"/>
          <p:cNvSpPr>
            <a:spLocks noGrp="1"/>
          </p:cNvSpPr>
          <p:nvPr>
            <p:ph type="sldNum" sz="quarter" idx="5"/>
          </p:nvPr>
        </p:nvSpPr>
        <p:spPr/>
        <p:txBody>
          <a:bodyPr/>
          <a:lstStyle/>
          <a:p>
            <a:fld id="{E9195957-2706-4DAB-B4CA-F5038B813081}" type="slidenum">
              <a:rPr lang="en-US" smtClean="0"/>
              <a:t>36</a:t>
            </a:fld>
            <a:endParaRPr lang="en-US"/>
          </a:p>
        </p:txBody>
      </p:sp>
    </p:spTree>
    <p:extLst>
      <p:ext uri="{BB962C8B-B14F-4D97-AF65-F5344CB8AC3E}">
        <p14:creationId xmlns:p14="http://schemas.microsoft.com/office/powerpoint/2010/main" val="3447638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37</a:t>
            </a:fld>
            <a:endParaRPr lang="cs-CZ"/>
          </a:p>
        </p:txBody>
      </p:sp>
    </p:spTree>
    <p:extLst>
      <p:ext uri="{BB962C8B-B14F-4D97-AF65-F5344CB8AC3E}">
        <p14:creationId xmlns:p14="http://schemas.microsoft.com/office/powerpoint/2010/main" val="5345810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38</a:t>
            </a:fld>
            <a:endParaRPr lang="cs-CZ"/>
          </a:p>
        </p:txBody>
      </p:sp>
    </p:spTree>
    <p:extLst>
      <p:ext uri="{BB962C8B-B14F-4D97-AF65-F5344CB8AC3E}">
        <p14:creationId xmlns:p14="http://schemas.microsoft.com/office/powerpoint/2010/main" val="5022088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Trina:</a:t>
            </a:r>
          </a:p>
          <a:p>
            <a:endParaRPr lang="en-US" dirty="0"/>
          </a:p>
          <a:p>
            <a:r>
              <a:rPr lang="en-US" dirty="0"/>
              <a:t>at core, this project was born out of a desire to make our home a trauma informed state and to improve our shared quality of life</a:t>
            </a:r>
          </a:p>
          <a:p>
            <a:endParaRPr lang="en-US" dirty="0"/>
          </a:p>
          <a:p>
            <a:r>
              <a:rPr lang="en-US" dirty="0"/>
              <a:t>We want to mahalo the office of wellness and resilience for trusting us as their partner and we are excited to share results with you all soon! We are also always looking for partners, so please reach out to connect with us on email, social, or thru our coming newsletter.</a:t>
            </a:r>
          </a:p>
          <a:p>
            <a:endParaRPr lang="en-US" dirty="0"/>
          </a:p>
          <a:p>
            <a:r>
              <a:rPr lang="en-US" dirty="0"/>
              <a:t>Thank you!</a:t>
            </a:r>
          </a:p>
        </p:txBody>
      </p:sp>
      <p:sp>
        <p:nvSpPr>
          <p:cNvPr id="4" name="Slide Number Placeholder 3"/>
          <p:cNvSpPr>
            <a:spLocks noGrp="1"/>
          </p:cNvSpPr>
          <p:nvPr>
            <p:ph type="sldNum" sz="quarter" idx="5"/>
          </p:nvPr>
        </p:nvSpPr>
        <p:spPr/>
        <p:txBody>
          <a:bodyPr/>
          <a:lstStyle/>
          <a:p>
            <a:fld id="{E9195957-2706-4DAB-B4CA-F5038B813081}" type="slidenum">
              <a:rPr lang="en-US" smtClean="0"/>
              <a:t>39</a:t>
            </a:fld>
            <a:endParaRPr lang="en-US"/>
          </a:p>
        </p:txBody>
      </p:sp>
    </p:spTree>
    <p:extLst>
      <p:ext uri="{BB962C8B-B14F-4D97-AF65-F5344CB8AC3E}">
        <p14:creationId xmlns:p14="http://schemas.microsoft.com/office/powerpoint/2010/main" val="2269020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Kev:</a:t>
            </a:r>
          </a:p>
          <a:p>
            <a:r>
              <a:rPr lang="en-US" dirty="0"/>
              <a:t>Creating the SDOH dashboard is very much in line with the majority if not all of the principles of TIC. As the dashboard would be transparent, involve data for shared decision making, </a:t>
            </a:r>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2204142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Kev: </a:t>
            </a:r>
          </a:p>
          <a:p>
            <a:r>
              <a:rPr lang="en-US" dirty="0"/>
              <a:t>This effort also aligns closely with OWRs key tasks and efforts</a:t>
            </a:r>
          </a:p>
        </p:txBody>
      </p:sp>
      <p:sp>
        <p:nvSpPr>
          <p:cNvPr id="4" name="Slide Number Placeholder 3"/>
          <p:cNvSpPr>
            <a:spLocks noGrp="1"/>
          </p:cNvSpPr>
          <p:nvPr>
            <p:ph type="sldNum" sz="quarter" idx="5"/>
          </p:nvPr>
        </p:nvSpPr>
        <p:spPr/>
        <p:txBody>
          <a:bodyPr/>
          <a:lstStyle/>
          <a:p>
            <a:fld id="{E9195957-2706-4DAB-B4CA-F5038B813081}" type="slidenum">
              <a:rPr lang="en-US" smtClean="0"/>
              <a:t>6</a:t>
            </a:fld>
            <a:endParaRPr lang="en-US"/>
          </a:p>
        </p:txBody>
      </p:sp>
    </p:spTree>
    <p:extLst>
      <p:ext uri="{BB962C8B-B14F-4D97-AF65-F5344CB8AC3E}">
        <p14:creationId xmlns:p14="http://schemas.microsoft.com/office/powerpoint/2010/main" val="2069574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Kev: </a:t>
            </a:r>
          </a:p>
          <a:p>
            <a:r>
              <a:rPr lang="en-US" dirty="0"/>
              <a:t>In order to do this work, OWR reached out to Jack Barile and brought on his team as partners in this endeavor.</a:t>
            </a:r>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4020096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Trina:</a:t>
            </a:r>
          </a:p>
          <a:p>
            <a:r>
              <a:rPr lang="en-US" dirty="0"/>
              <a:t>Now we all know that at core, the conditions in which we grow, work, live and age that </a:t>
            </a:r>
            <a:r>
              <a:rPr lang="en-US" b="0" i="0" u="none" strike="noStrike" dirty="0">
                <a:solidFill>
                  <a:srgbClr val="0D1941"/>
                </a:solidFill>
                <a:effectLst/>
                <a:latin typeface="Cooper Hewitt"/>
              </a:rPr>
              <a:t>affect a wide range of health, functioning, and quality-of-life outcomes and risks. They are also related to health disparities and inequities. So much so, that we know that your zip code is a stronger predictor of your likely health outcomes. We also know that there is much work to be done to improve the upstream systemic drivers of health.</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2274380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Trina:</a:t>
            </a:r>
          </a:p>
          <a:p>
            <a:r>
              <a:rPr lang="en-US" dirty="0"/>
              <a:t>Which is why our team set out to conduct two, primary data collection surveys. While we know that there are numerous other data sources that exist, we saw this as a shared opportunity to flexibly ask a variety of questions focused on QOL topics, responsive to the present day needs.</a:t>
            </a:r>
          </a:p>
          <a:p>
            <a:endParaRPr lang="en-US" dirty="0"/>
          </a:p>
        </p:txBody>
      </p:sp>
      <p:sp>
        <p:nvSpPr>
          <p:cNvPr id="4" name="Slide Number Placeholder 3"/>
          <p:cNvSpPr>
            <a:spLocks noGrp="1"/>
          </p:cNvSpPr>
          <p:nvPr>
            <p:ph type="sldNum" sz="quarter" idx="5"/>
          </p:nvPr>
        </p:nvSpPr>
        <p:spPr/>
        <p:txBody>
          <a:bodyPr/>
          <a:lstStyle/>
          <a:p>
            <a:fld id="{E9195957-2706-4DAB-B4CA-F5038B813081}" type="slidenum">
              <a:rPr lang="en-US" smtClean="0"/>
              <a:t>9</a:t>
            </a:fld>
            <a:endParaRPr lang="en-US"/>
          </a:p>
        </p:txBody>
      </p:sp>
    </p:spTree>
    <p:extLst>
      <p:ext uri="{BB962C8B-B14F-4D97-AF65-F5344CB8AC3E}">
        <p14:creationId xmlns:p14="http://schemas.microsoft.com/office/powerpoint/2010/main" val="2606208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Kev:</a:t>
            </a:r>
          </a:p>
          <a:p>
            <a:r>
              <a:rPr lang="en-US" dirty="0"/>
              <a:t>Given the focus of the OWR, we also conducted an additional and simultaneous survey focused on state workers with the goals of x</a:t>
            </a:r>
          </a:p>
        </p:txBody>
      </p:sp>
      <p:sp>
        <p:nvSpPr>
          <p:cNvPr id="4" name="Slide Number Placeholder 3"/>
          <p:cNvSpPr>
            <a:spLocks noGrp="1"/>
          </p:cNvSpPr>
          <p:nvPr>
            <p:ph type="sldNum" sz="quarter" idx="5"/>
          </p:nvPr>
        </p:nvSpPr>
        <p:spPr/>
        <p:txBody>
          <a:bodyPr/>
          <a:lstStyle/>
          <a:p>
            <a:fld id="{E9195957-2706-4DAB-B4CA-F5038B813081}" type="slidenum">
              <a:rPr lang="en-US" smtClean="0"/>
              <a:t>10</a:t>
            </a:fld>
            <a:endParaRPr lang="en-US"/>
          </a:p>
        </p:txBody>
      </p:sp>
    </p:spTree>
    <p:extLst>
      <p:ext uri="{BB962C8B-B14F-4D97-AF65-F5344CB8AC3E}">
        <p14:creationId xmlns:p14="http://schemas.microsoft.com/office/powerpoint/2010/main" val="2013530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hyperlink" Target="mailto:trinao@hawaii.edu" TargetMode="External"/><Relationship Id="rId5" Type="http://schemas.openxmlformats.org/officeDocument/2006/relationships/hyperlink" Target="mailto:gov.owr@hawaii.gov" TargetMode="External"/><Relationship Id="rId4" Type="http://schemas.openxmlformats.org/officeDocument/2006/relationships/hyperlink" Target="mailto:barile@hawaii.edu"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C0AE-A848-4A4C-B222-EFFA3B75BB60}"/>
              </a:ext>
            </a:extLst>
          </p:cNvPr>
          <p:cNvSpPr>
            <a:spLocks noGrp="1"/>
          </p:cNvSpPr>
          <p:nvPr>
            <p:ph type="title"/>
          </p:nvPr>
        </p:nvSpPr>
        <p:spPr>
          <a:xfrm>
            <a:off x="611230" y="4270127"/>
            <a:ext cx="17290473" cy="1143000"/>
          </a:xfrm>
        </p:spPr>
        <p:txBody>
          <a:bodyPr>
            <a:noAutofit/>
          </a:bodyPr>
          <a:lstStyle/>
          <a:p>
            <a:r>
              <a:rPr lang="en-US" sz="6600" dirty="0">
                <a:latin typeface="Avenir Next LT Pro" panose="020B0504020202020204" pitchFamily="34" charset="0"/>
                <a:cs typeface="Arial" panose="020B0604020202020204" pitchFamily="34" charset="0"/>
              </a:rPr>
              <a:t>I invite you to take a moment, </a:t>
            </a:r>
            <a:br>
              <a:rPr lang="en-US" sz="6600" dirty="0">
                <a:latin typeface="Avenir Next LT Pro" panose="020B0504020202020204" pitchFamily="34" charset="0"/>
                <a:cs typeface="Arial" panose="020B0604020202020204" pitchFamily="34" charset="0"/>
              </a:rPr>
            </a:br>
            <a:r>
              <a:rPr lang="en-US" sz="6600" dirty="0">
                <a:latin typeface="Avenir Next LT Pro" panose="020B0504020202020204" pitchFamily="34" charset="0"/>
                <a:cs typeface="Arial" panose="020B0604020202020204" pitchFamily="34" charset="0"/>
              </a:rPr>
              <a:t>to close your eyes. </a:t>
            </a:r>
          </a:p>
        </p:txBody>
      </p:sp>
    </p:spTree>
    <p:extLst>
      <p:ext uri="{BB962C8B-B14F-4D97-AF65-F5344CB8AC3E}">
        <p14:creationId xmlns:p14="http://schemas.microsoft.com/office/powerpoint/2010/main" val="1267591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C0AE-A848-4A4C-B222-EFFA3B75BB60}"/>
              </a:ext>
            </a:extLst>
          </p:cNvPr>
          <p:cNvSpPr>
            <a:spLocks noGrp="1"/>
          </p:cNvSpPr>
          <p:nvPr>
            <p:ph type="title"/>
          </p:nvPr>
        </p:nvSpPr>
        <p:spPr>
          <a:xfrm>
            <a:off x="5536275" y="1347102"/>
            <a:ext cx="11024755" cy="2034540"/>
          </a:xfrm>
        </p:spPr>
        <p:txBody>
          <a:bodyPr>
            <a:normAutofit/>
          </a:bodyPr>
          <a:lstStyle/>
          <a:p>
            <a:r>
              <a:rPr lang="en-US" b="1">
                <a:latin typeface="Avenir Next LT Pro" panose="020B0504020202020204" pitchFamily="34" charset="0"/>
                <a:cs typeface="Arial" panose="020B0604020202020204" pitchFamily="34" charset="0"/>
              </a:rPr>
              <a:t>The</a:t>
            </a:r>
            <a:r>
              <a:rPr lang="en-US" b="1" i="0">
                <a:effectLst/>
                <a:latin typeface="Avenir Next LT Pro" panose="020B0504020202020204" pitchFamily="34" charset="0"/>
              </a:rPr>
              <a:t> Hawaiʻi Workplace Wellness &amp; Quality of Life Survey</a:t>
            </a:r>
            <a:endParaRPr lang="en-US" b="1" dirty="0">
              <a:latin typeface="Avenir Next LT Pro" panose="020B05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236240B-CEE7-45AE-9420-FE9F03A61F89}"/>
              </a:ext>
            </a:extLst>
          </p:cNvPr>
          <p:cNvSpPr>
            <a:spLocks noGrp="1"/>
          </p:cNvSpPr>
          <p:nvPr>
            <p:ph idx="1"/>
          </p:nvPr>
        </p:nvSpPr>
        <p:spPr>
          <a:xfrm>
            <a:off x="922713" y="4278796"/>
            <a:ext cx="16708581" cy="5748713"/>
          </a:xfrm>
        </p:spPr>
        <p:txBody>
          <a:bodyPr>
            <a:normAutofit/>
          </a:bodyPr>
          <a:lstStyle/>
          <a:p>
            <a:pPr marL="68580" indent="0">
              <a:buNone/>
            </a:pPr>
            <a:r>
              <a:rPr lang="en-US" sz="4500" b="1">
                <a:latin typeface="Avenir Next LT Pro" panose="020B0504020202020204" pitchFamily="34" charset="0"/>
              </a:rPr>
              <a:t>A large, statewide survey of quality of life and workplace wellness in state government workers to:</a:t>
            </a:r>
          </a:p>
          <a:p>
            <a:pPr marL="68580" indent="0">
              <a:buNone/>
            </a:pPr>
            <a:endParaRPr lang="en-US" sz="900" b="1">
              <a:latin typeface="Avenir Next LT Pro" panose="020B0504020202020204" pitchFamily="34" charset="0"/>
            </a:endParaRPr>
          </a:p>
          <a:p>
            <a:pPr algn="l"/>
            <a:r>
              <a:rPr lang="en-US" sz="4000" b="0" i="0" u="none" strike="noStrike">
                <a:solidFill>
                  <a:srgbClr val="000000"/>
                </a:solidFill>
                <a:effectLst/>
                <a:latin typeface="Avenir Next LT Pro" panose="020B0504020202020204" pitchFamily="34" charset="0"/>
              </a:rPr>
              <a:t>Examine the status of worker well-being domains for state agencies;</a:t>
            </a:r>
            <a:endParaRPr lang="en-US" sz="4000">
              <a:solidFill>
                <a:srgbClr val="000000"/>
              </a:solidFill>
              <a:latin typeface="Avenir Next LT Pro" panose="020B0504020202020204" pitchFamily="34" charset="0"/>
            </a:endParaRPr>
          </a:p>
          <a:p>
            <a:pPr algn="l"/>
            <a:r>
              <a:rPr lang="en-US" sz="4000" b="0" i="0" u="none" strike="noStrike">
                <a:solidFill>
                  <a:srgbClr val="000000"/>
                </a:solidFill>
                <a:effectLst/>
                <a:latin typeface="Avenir Next LT Pro" panose="020B0504020202020204" pitchFamily="34" charset="0"/>
              </a:rPr>
              <a:t>Inform strategies to uplift areas of strength and opportunity; and</a:t>
            </a:r>
            <a:endParaRPr lang="en-US" sz="4000">
              <a:solidFill>
                <a:srgbClr val="000000"/>
              </a:solidFill>
              <a:latin typeface="Avenir Next LT Pro" panose="020B0504020202020204" pitchFamily="34" charset="0"/>
            </a:endParaRPr>
          </a:p>
          <a:p>
            <a:pPr algn="l"/>
            <a:r>
              <a:rPr lang="en-US" sz="4000">
                <a:solidFill>
                  <a:srgbClr val="000000"/>
                </a:solidFill>
                <a:latin typeface="Avenir Next LT Pro" panose="020B0504020202020204" pitchFamily="34" charset="0"/>
              </a:rPr>
              <a:t>Begin to e</a:t>
            </a:r>
            <a:r>
              <a:rPr lang="en-US" sz="4000" b="0" i="0" u="none" strike="noStrike">
                <a:solidFill>
                  <a:srgbClr val="000000"/>
                </a:solidFill>
                <a:effectLst/>
                <a:latin typeface="Avenir Next LT Pro" panose="020B0504020202020204" pitchFamily="34" charset="0"/>
              </a:rPr>
              <a:t>xamine changes over time to worker well-being to assess the impact of strategies and changes to policies and programs.</a:t>
            </a:r>
            <a:endParaRPr lang="en-US" sz="4000">
              <a:solidFill>
                <a:srgbClr val="000000"/>
              </a:solidFill>
              <a:effectLst/>
              <a:latin typeface="Avenir Next LT Pro" panose="020B0504020202020204" pitchFamily="34" charset="0"/>
            </a:endParaRPr>
          </a:p>
          <a:p>
            <a:pPr marL="0" indent="0">
              <a:buNone/>
            </a:pPr>
            <a:br>
              <a:rPr lang="en-US" sz="2800">
                <a:solidFill>
                  <a:srgbClr val="000000"/>
                </a:solidFill>
                <a:effectLst/>
                <a:latin typeface="YAFcf6CtJfI 0"/>
              </a:rPr>
            </a:br>
            <a:endParaRPr lang="en-US" sz="4200" dirty="0">
              <a:latin typeface="Avenir Next LT Pro" panose="020B0504020202020204" pitchFamily="34" charset="0"/>
            </a:endParaRPr>
          </a:p>
        </p:txBody>
      </p:sp>
      <p:pic>
        <p:nvPicPr>
          <p:cNvPr id="4" name="Picture 2" descr="A red, blue, green, and brown worker well-being graphic">
            <a:extLst>
              <a:ext uri="{FF2B5EF4-FFF2-40B4-BE49-F238E27FC236}">
                <a16:creationId xmlns:a16="http://schemas.microsoft.com/office/drawing/2014/main" id="{6DE6A937-78EC-59D4-BA59-4CD11AB9C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713" y="144121"/>
            <a:ext cx="4031672" cy="4024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09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3E4AE2-1179-F861-C9B5-915464594C16}"/>
              </a:ext>
            </a:extLst>
          </p:cNvPr>
          <p:cNvSpPr txBox="1"/>
          <p:nvPr/>
        </p:nvSpPr>
        <p:spPr>
          <a:xfrm>
            <a:off x="14299174" y="5682656"/>
            <a:ext cx="3507971" cy="1107996"/>
          </a:xfrm>
          <a:prstGeom prst="rect">
            <a:avLst/>
          </a:prstGeom>
          <a:solidFill>
            <a:schemeClr val="bg1">
              <a:lumMod val="95000"/>
            </a:schemeClr>
          </a:solidFill>
        </p:spPr>
        <p:txBody>
          <a:bodyPr wrap="square" rtlCol="0">
            <a:spAutoFit/>
          </a:bodyPr>
          <a:lstStyle>
            <a:defPPr>
              <a:defRPr lang="en-US"/>
            </a:defPPr>
            <a:lvl1pPr marL="174625" marR="0" lvl="0" indent="-174625" defTabSz="914400" fontAlgn="auto">
              <a:lnSpc>
                <a:spcPct val="100000"/>
              </a:lnSpc>
              <a:spcBef>
                <a:spcPts val="0"/>
              </a:spcBef>
              <a:spcAft>
                <a:spcPts val="0"/>
              </a:spcAft>
              <a:buClrTx/>
              <a:buSzTx/>
              <a:buFont typeface="Arial" panose="020B0604020202020204" pitchFamily="34" charset="0"/>
              <a:buChar char="•"/>
              <a:tabLst/>
              <a:defRPr kumimoji="0" sz="2200" b="1" i="0" u="none" strike="noStrike" cap="none" spc="0" normalizeH="0" baseline="0">
                <a:ln>
                  <a:noFill/>
                </a:ln>
                <a:solidFill>
                  <a:prstClr val="black"/>
                </a:solidFill>
                <a:effectLst/>
                <a:uLnTx/>
                <a:uFillTx/>
                <a:latin typeface="Avenir Next LT Pro" panose="020B0504020202020204" pitchFamily="34" charset="0"/>
              </a:defRPr>
            </a:lvl1pPr>
          </a:lstStyle>
          <a:p>
            <a:r>
              <a:rPr lang="en-US" sz="3300" dirty="0"/>
              <a:t>Food security</a:t>
            </a:r>
          </a:p>
          <a:p>
            <a:r>
              <a:rPr lang="en-US" sz="3300" dirty="0"/>
              <a:t>Housing</a:t>
            </a:r>
          </a:p>
        </p:txBody>
      </p:sp>
      <p:sp>
        <p:nvSpPr>
          <p:cNvPr id="5" name="TextBox 4">
            <a:extLst>
              <a:ext uri="{FF2B5EF4-FFF2-40B4-BE49-F238E27FC236}">
                <a16:creationId xmlns:a16="http://schemas.microsoft.com/office/drawing/2014/main" id="{C8AEC30E-FAD2-55C6-143A-B86EDE0E76EB}"/>
              </a:ext>
            </a:extLst>
          </p:cNvPr>
          <p:cNvSpPr txBox="1"/>
          <p:nvPr/>
        </p:nvSpPr>
        <p:spPr>
          <a:xfrm>
            <a:off x="473500" y="5543978"/>
            <a:ext cx="3507971" cy="1107996"/>
          </a:xfrm>
          <a:prstGeom prst="rect">
            <a:avLst/>
          </a:prstGeom>
          <a:solidFill>
            <a:schemeClr val="bg1">
              <a:lumMod val="95000"/>
            </a:schemeClr>
          </a:solidFill>
        </p:spPr>
        <p:txBody>
          <a:bodyPr wrap="square" rtlCol="0">
            <a:spAutoFit/>
          </a:bodyPr>
          <a:lstStyle/>
          <a:p>
            <a:pPr marL="261938" indent="-261938" defTabSz="1371600">
              <a:buFont typeface="Arial" panose="020B0604020202020204" pitchFamily="34" charset="0"/>
              <a:buChar char="•"/>
              <a:defRPr/>
            </a:pPr>
            <a:r>
              <a:rPr lang="en-US" sz="3300" b="1" dirty="0">
                <a:solidFill>
                  <a:prstClr val="black"/>
                </a:solidFill>
                <a:latin typeface="Avenir Next LT Pro" panose="020B0504020202020204" pitchFamily="34" charset="0"/>
              </a:rPr>
              <a:t>Educational Opportunities</a:t>
            </a:r>
            <a:endParaRPr lang="en-US" sz="3300" i="1" dirty="0">
              <a:solidFill>
                <a:prstClr val="black"/>
              </a:solidFill>
              <a:latin typeface="Avenir Next LT Pro" panose="020B0504020202020204" pitchFamily="34" charset="0"/>
            </a:endParaRPr>
          </a:p>
        </p:txBody>
      </p:sp>
      <p:sp>
        <p:nvSpPr>
          <p:cNvPr id="8" name="TextBox 7">
            <a:extLst>
              <a:ext uri="{FF2B5EF4-FFF2-40B4-BE49-F238E27FC236}">
                <a16:creationId xmlns:a16="http://schemas.microsoft.com/office/drawing/2014/main" id="{D7BB9423-30E2-462C-E4D4-6BB8A118EEDA}"/>
              </a:ext>
            </a:extLst>
          </p:cNvPr>
          <p:cNvSpPr txBox="1"/>
          <p:nvPr/>
        </p:nvSpPr>
        <p:spPr>
          <a:xfrm>
            <a:off x="10773294" y="2607353"/>
            <a:ext cx="7041207" cy="1107996"/>
          </a:xfrm>
          <a:prstGeom prst="rect">
            <a:avLst/>
          </a:prstGeom>
          <a:solidFill>
            <a:schemeClr val="bg1">
              <a:lumMod val="95000"/>
            </a:schemeClr>
          </a:solidFill>
        </p:spPr>
        <p:txBody>
          <a:bodyPr wrap="square" rtlCol="0">
            <a:spAutoFit/>
          </a:bodyPr>
          <a:lstStyle>
            <a:defPPr>
              <a:defRPr lang="en-US"/>
            </a:defPPr>
            <a:lvl1pPr marL="174625" marR="0" lvl="0" indent="-174625" defTabSz="914400" fontAlgn="auto">
              <a:lnSpc>
                <a:spcPct val="100000"/>
              </a:lnSpc>
              <a:spcBef>
                <a:spcPts val="0"/>
              </a:spcBef>
              <a:spcAft>
                <a:spcPts val="0"/>
              </a:spcAft>
              <a:buClrTx/>
              <a:buSzTx/>
              <a:buFont typeface="Arial" panose="020B0604020202020204" pitchFamily="34" charset="0"/>
              <a:buChar char="•"/>
              <a:tabLst/>
              <a:defRPr kumimoji="0" sz="2200" b="1" i="0" u="none" strike="noStrike" cap="none" spc="0" normalizeH="0" baseline="0">
                <a:ln>
                  <a:noFill/>
                </a:ln>
                <a:solidFill>
                  <a:prstClr val="black"/>
                </a:solidFill>
                <a:effectLst/>
                <a:uLnTx/>
                <a:uFillTx/>
                <a:latin typeface="Avenir Next LT Pro" panose="020B0504020202020204" pitchFamily="34" charset="0"/>
              </a:defRPr>
            </a:lvl1pPr>
          </a:lstStyle>
          <a:p>
            <a:r>
              <a:rPr lang="en-US" sz="3300" dirty="0"/>
              <a:t>Adverse childhood experiences</a:t>
            </a:r>
          </a:p>
          <a:p>
            <a:r>
              <a:rPr lang="en-US" sz="3300" dirty="0"/>
              <a:t>Family &amp; community support</a:t>
            </a:r>
          </a:p>
        </p:txBody>
      </p:sp>
      <p:sp>
        <p:nvSpPr>
          <p:cNvPr id="10" name="TextBox 9">
            <a:extLst>
              <a:ext uri="{FF2B5EF4-FFF2-40B4-BE49-F238E27FC236}">
                <a16:creationId xmlns:a16="http://schemas.microsoft.com/office/drawing/2014/main" id="{63BC8E5D-8033-E888-AA25-78049998ADA4}"/>
              </a:ext>
            </a:extLst>
          </p:cNvPr>
          <p:cNvSpPr txBox="1"/>
          <p:nvPr/>
        </p:nvSpPr>
        <p:spPr>
          <a:xfrm>
            <a:off x="473499" y="2607353"/>
            <a:ext cx="5876577" cy="1107996"/>
          </a:xfrm>
          <a:prstGeom prst="rect">
            <a:avLst/>
          </a:prstGeom>
          <a:solidFill>
            <a:schemeClr val="bg1">
              <a:lumMod val="95000"/>
            </a:schemeClr>
          </a:solidFill>
        </p:spPr>
        <p:txBody>
          <a:bodyPr wrap="square" rtlCol="0">
            <a:spAutoFit/>
          </a:bodyPr>
          <a:lstStyle>
            <a:defPPr>
              <a:defRPr lang="en-US"/>
            </a:defPPr>
            <a:lvl1pPr marL="174625" marR="0" lvl="0" indent="-174625" defTabSz="914400" fontAlgn="auto">
              <a:lnSpc>
                <a:spcPct val="100000"/>
              </a:lnSpc>
              <a:spcBef>
                <a:spcPts val="0"/>
              </a:spcBef>
              <a:spcAft>
                <a:spcPts val="0"/>
              </a:spcAft>
              <a:buClrTx/>
              <a:buSzTx/>
              <a:buFont typeface="Arial" panose="020B0604020202020204" pitchFamily="34" charset="0"/>
              <a:buChar char="•"/>
              <a:tabLst/>
              <a:defRPr kumimoji="0" sz="2200" b="1" i="0" u="none" strike="noStrike" cap="none" spc="0" normalizeH="0" baseline="0">
                <a:ln>
                  <a:noFill/>
                </a:ln>
                <a:solidFill>
                  <a:prstClr val="black"/>
                </a:solidFill>
                <a:effectLst/>
                <a:uLnTx/>
                <a:uFillTx/>
                <a:latin typeface="Avenir Next LT Pro" panose="020B0504020202020204" pitchFamily="34" charset="0"/>
              </a:defRPr>
            </a:lvl1pPr>
          </a:lstStyle>
          <a:p>
            <a:r>
              <a:rPr lang="en-US" sz="3300" dirty="0"/>
              <a:t>Physical &amp; mental health</a:t>
            </a:r>
          </a:p>
          <a:p>
            <a:r>
              <a:rPr lang="en-US" sz="3300" dirty="0"/>
              <a:t>Health care access</a:t>
            </a:r>
          </a:p>
        </p:txBody>
      </p:sp>
      <p:pic>
        <p:nvPicPr>
          <p:cNvPr id="4" name="Content Placeholder 3">
            <a:extLst>
              <a:ext uri="{FF2B5EF4-FFF2-40B4-BE49-F238E27FC236}">
                <a16:creationId xmlns:a16="http://schemas.microsoft.com/office/drawing/2014/main" id="{551C0A45-1FF3-5784-DAC2-751E965F250F}"/>
              </a:ext>
            </a:extLst>
          </p:cNvPr>
          <p:cNvPicPr>
            <a:picLocks noGrp="1" noChangeAspect="1"/>
          </p:cNvPicPr>
          <p:nvPr>
            <p:ph idx="1"/>
          </p:nvPr>
        </p:nvPicPr>
        <p:blipFill>
          <a:blip r:embed="rId3"/>
          <a:stretch>
            <a:fillRect/>
          </a:stretch>
        </p:blipFill>
        <p:spPr>
          <a:xfrm>
            <a:off x="3685877" y="2922367"/>
            <a:ext cx="10908890" cy="5817146"/>
          </a:xfrm>
          <a:prstGeom prst="rect">
            <a:avLst/>
          </a:prstGeom>
          <a:effectLst>
            <a:outerShdw blurRad="50800" dist="38100" dir="8100000" algn="tr" rotWithShape="0">
              <a:prstClr val="black">
                <a:alpha val="40000"/>
              </a:prstClr>
            </a:outerShdw>
          </a:effectLst>
        </p:spPr>
      </p:pic>
      <p:sp>
        <p:nvSpPr>
          <p:cNvPr id="9" name="TextBox 8">
            <a:extLst>
              <a:ext uri="{FF2B5EF4-FFF2-40B4-BE49-F238E27FC236}">
                <a16:creationId xmlns:a16="http://schemas.microsoft.com/office/drawing/2014/main" id="{93AFC040-588F-BDE7-356F-BAB79B1628FB}"/>
              </a:ext>
            </a:extLst>
          </p:cNvPr>
          <p:cNvSpPr txBox="1"/>
          <p:nvPr/>
        </p:nvSpPr>
        <p:spPr>
          <a:xfrm>
            <a:off x="6035782" y="986496"/>
            <a:ext cx="6016928" cy="1107996"/>
          </a:xfrm>
          <a:prstGeom prst="rect">
            <a:avLst/>
          </a:prstGeom>
          <a:solidFill>
            <a:schemeClr val="bg1">
              <a:lumMod val="95000"/>
            </a:schemeClr>
          </a:solidFill>
        </p:spPr>
        <p:txBody>
          <a:bodyPr wrap="square" rtlCol="0">
            <a:spAutoFit/>
          </a:bodyPr>
          <a:lstStyle>
            <a:defPPr>
              <a:defRPr lang="en-US"/>
            </a:defPPr>
            <a:lvl1pPr marL="174625" marR="0" lvl="0" indent="-174625" defTabSz="914400" fontAlgn="auto">
              <a:lnSpc>
                <a:spcPct val="100000"/>
              </a:lnSpc>
              <a:spcBef>
                <a:spcPts val="0"/>
              </a:spcBef>
              <a:spcAft>
                <a:spcPts val="0"/>
              </a:spcAft>
              <a:buClrTx/>
              <a:buSzTx/>
              <a:buFont typeface="Arial" panose="020B0604020202020204" pitchFamily="34" charset="0"/>
              <a:buChar char="•"/>
              <a:tabLst/>
              <a:defRPr kumimoji="0" sz="2200" b="1" i="0" u="none" strike="noStrike" cap="none" spc="0" normalizeH="0" baseline="0">
                <a:ln>
                  <a:noFill/>
                </a:ln>
                <a:solidFill>
                  <a:prstClr val="black"/>
                </a:solidFill>
                <a:effectLst/>
                <a:uLnTx/>
                <a:uFillTx/>
                <a:latin typeface="Avenir Next LT Pro" panose="020B0504020202020204" pitchFamily="34" charset="0"/>
              </a:defRPr>
            </a:lvl1pPr>
          </a:lstStyle>
          <a:p>
            <a:r>
              <a:rPr lang="en-US" sz="3300" dirty="0"/>
              <a:t>Disaster preparedness</a:t>
            </a:r>
          </a:p>
          <a:p>
            <a:r>
              <a:rPr lang="en-US" sz="3300" dirty="0"/>
              <a:t>Worker well-being</a:t>
            </a:r>
          </a:p>
        </p:txBody>
      </p:sp>
      <p:sp>
        <p:nvSpPr>
          <p:cNvPr id="2" name="Rectangle 1">
            <a:extLst>
              <a:ext uri="{FF2B5EF4-FFF2-40B4-BE49-F238E27FC236}">
                <a16:creationId xmlns:a16="http://schemas.microsoft.com/office/drawing/2014/main" id="{39E838EB-EF05-86DF-908F-DB5408065643}"/>
              </a:ext>
            </a:extLst>
          </p:cNvPr>
          <p:cNvSpPr/>
          <p:nvPr/>
        </p:nvSpPr>
        <p:spPr>
          <a:xfrm>
            <a:off x="2878282" y="9147206"/>
            <a:ext cx="12331931" cy="5486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Avenir Next LT Pro" panose="020B0504020202020204" pitchFamily="34" charset="0"/>
              </a:rPr>
              <a:t>Identifying Challenges and Solutions</a:t>
            </a:r>
          </a:p>
        </p:txBody>
      </p:sp>
    </p:spTree>
    <p:extLst>
      <p:ext uri="{BB962C8B-B14F-4D97-AF65-F5344CB8AC3E}">
        <p14:creationId xmlns:p14="http://schemas.microsoft.com/office/powerpoint/2010/main" val="3603501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ata 3">
            <a:extLst>
              <a:ext uri="{FF2B5EF4-FFF2-40B4-BE49-F238E27FC236}">
                <a16:creationId xmlns:a16="http://schemas.microsoft.com/office/drawing/2014/main" id="{173C308C-D9BF-7B1A-BD2F-61B7437597E0}"/>
              </a:ext>
            </a:extLst>
          </p:cNvPr>
          <p:cNvSpPr/>
          <p:nvPr/>
        </p:nvSpPr>
        <p:spPr>
          <a:xfrm>
            <a:off x="465665" y="2071688"/>
            <a:ext cx="6307670" cy="4989512"/>
          </a:xfrm>
          <a:prstGeom prst="flowChartInputOutp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200" b="1" dirty="0">
                <a:latin typeface="Avenir Next LT Pro" panose="020B0504020202020204" pitchFamily="34" charset="0"/>
              </a:rPr>
              <a:t>State Workers</a:t>
            </a:r>
          </a:p>
          <a:p>
            <a:pPr algn="ctr"/>
            <a:r>
              <a:rPr lang="en-US" sz="4200" dirty="0">
                <a:latin typeface="Avenir Next LT Pro" panose="020B0504020202020204" pitchFamily="34" charset="0"/>
              </a:rPr>
              <a:t>(N~4700)</a:t>
            </a:r>
          </a:p>
          <a:p>
            <a:pPr algn="ctr"/>
            <a:endParaRPr lang="en-US" sz="4200" dirty="0">
              <a:latin typeface="Avenir Next LT Pro" panose="020B0504020202020204" pitchFamily="34" charset="0"/>
            </a:endParaRPr>
          </a:p>
          <a:p>
            <a:pPr algn="ctr"/>
            <a:r>
              <a:rPr lang="en-US" sz="4200" dirty="0">
                <a:latin typeface="Avenir Next LT Pro" panose="020B0504020202020204" pitchFamily="34" charset="0"/>
              </a:rPr>
              <a:t>Dates: 2/21/24 – 5/31/24</a:t>
            </a:r>
          </a:p>
        </p:txBody>
      </p:sp>
      <p:sp>
        <p:nvSpPr>
          <p:cNvPr id="6" name="Title 1">
            <a:extLst>
              <a:ext uri="{FF2B5EF4-FFF2-40B4-BE49-F238E27FC236}">
                <a16:creationId xmlns:a16="http://schemas.microsoft.com/office/drawing/2014/main" id="{6380BAB3-0F05-622E-55D2-DB8C327C3A54}"/>
              </a:ext>
            </a:extLst>
          </p:cNvPr>
          <p:cNvSpPr txBox="1">
            <a:spLocks/>
          </p:cNvSpPr>
          <p:nvPr/>
        </p:nvSpPr>
        <p:spPr>
          <a:xfrm>
            <a:off x="1737360" y="205740"/>
            <a:ext cx="14813280" cy="2034540"/>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6600" dirty="0">
                <a:solidFill>
                  <a:schemeClr val="tx1"/>
                </a:solidFill>
                <a:latin typeface="Avenir Next LT Pro" panose="020B0504020202020204" pitchFamily="34" charset="0"/>
                <a:cs typeface="Arial" panose="020B0604020202020204" pitchFamily="34" charset="0"/>
              </a:rPr>
              <a:t>How was the survey disseminated?</a:t>
            </a:r>
          </a:p>
        </p:txBody>
      </p:sp>
      <p:sp>
        <p:nvSpPr>
          <p:cNvPr id="8" name="Flowchart: Data 7">
            <a:extLst>
              <a:ext uri="{FF2B5EF4-FFF2-40B4-BE49-F238E27FC236}">
                <a16:creationId xmlns:a16="http://schemas.microsoft.com/office/drawing/2014/main" id="{7366A4F7-5B23-B8E3-A50E-1EE1A145D5F4}"/>
              </a:ext>
            </a:extLst>
          </p:cNvPr>
          <p:cNvSpPr/>
          <p:nvPr/>
        </p:nvSpPr>
        <p:spPr>
          <a:xfrm>
            <a:off x="6062132" y="2071688"/>
            <a:ext cx="6553202" cy="4989512"/>
          </a:xfrm>
          <a:prstGeom prst="flowChartInputOutpu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200" b="1" dirty="0">
                <a:latin typeface="Avenir Next LT Pro" panose="020B0504020202020204" pitchFamily="34" charset="0"/>
              </a:rPr>
              <a:t>Survey Company </a:t>
            </a:r>
            <a:r>
              <a:rPr lang="en-US" sz="4200" dirty="0">
                <a:latin typeface="Avenir Next LT Pro" panose="020B0504020202020204" pitchFamily="34" charset="0"/>
              </a:rPr>
              <a:t>(N~2600)</a:t>
            </a:r>
          </a:p>
          <a:p>
            <a:pPr algn="ctr"/>
            <a:endParaRPr lang="en-US" sz="4200" dirty="0">
              <a:latin typeface="Avenir Next LT Pro" panose="020B0504020202020204" pitchFamily="34" charset="0"/>
            </a:endParaRPr>
          </a:p>
          <a:p>
            <a:pPr algn="ctr"/>
            <a:r>
              <a:rPr lang="en-US" sz="4200" dirty="0">
                <a:latin typeface="Avenir Next LT Pro" panose="020B0504020202020204" pitchFamily="34" charset="0"/>
              </a:rPr>
              <a:t>Dates: </a:t>
            </a:r>
          </a:p>
          <a:p>
            <a:pPr algn="ctr"/>
            <a:r>
              <a:rPr lang="en-US" sz="4200" dirty="0">
                <a:latin typeface="Avenir Next LT Pro" panose="020B0504020202020204" pitchFamily="34" charset="0"/>
              </a:rPr>
              <a:t>1/26/24 – 5/31/24</a:t>
            </a:r>
          </a:p>
        </p:txBody>
      </p:sp>
      <p:sp>
        <p:nvSpPr>
          <p:cNvPr id="9" name="Flowchart: Data 8">
            <a:extLst>
              <a:ext uri="{FF2B5EF4-FFF2-40B4-BE49-F238E27FC236}">
                <a16:creationId xmlns:a16="http://schemas.microsoft.com/office/drawing/2014/main" id="{E6E89812-0DA8-821A-3D0B-B94AF75E680F}"/>
              </a:ext>
            </a:extLst>
          </p:cNvPr>
          <p:cNvSpPr/>
          <p:nvPr/>
        </p:nvSpPr>
        <p:spPr>
          <a:xfrm>
            <a:off x="11887201" y="2071688"/>
            <a:ext cx="5935136" cy="4989510"/>
          </a:xfrm>
          <a:prstGeom prst="flowChartInputOutput">
            <a:avLst/>
          </a:prstGeom>
          <a:solidFill>
            <a:schemeClr val="accent5">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200" b="1" dirty="0">
                <a:latin typeface="Avenir Next LT Pro" panose="020B0504020202020204" pitchFamily="34" charset="0"/>
              </a:rPr>
              <a:t>Community Members </a:t>
            </a:r>
          </a:p>
          <a:p>
            <a:pPr algn="ctr"/>
            <a:r>
              <a:rPr lang="en-US" sz="4200" dirty="0">
                <a:latin typeface="Avenir Next LT Pro" panose="020B0504020202020204" pitchFamily="34" charset="0"/>
              </a:rPr>
              <a:t> (N~1000)</a:t>
            </a:r>
          </a:p>
          <a:p>
            <a:pPr algn="ctr"/>
            <a:endParaRPr lang="en-US" sz="4200" dirty="0">
              <a:latin typeface="Avenir Next LT Pro" panose="020B0504020202020204" pitchFamily="34" charset="0"/>
            </a:endParaRPr>
          </a:p>
          <a:p>
            <a:pPr algn="ctr"/>
            <a:r>
              <a:rPr lang="en-US" sz="4200" dirty="0">
                <a:latin typeface="Avenir Next LT Pro" panose="020B0504020202020204" pitchFamily="34" charset="0"/>
              </a:rPr>
              <a:t>Dates: 2/21/24 – 5/31/24</a:t>
            </a:r>
          </a:p>
        </p:txBody>
      </p:sp>
    </p:spTree>
    <p:extLst>
      <p:ext uri="{BB962C8B-B14F-4D97-AF65-F5344CB8AC3E}">
        <p14:creationId xmlns:p14="http://schemas.microsoft.com/office/powerpoint/2010/main" val="2261793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C0E8A0-8157-9F92-5B98-2AB97584B02A}"/>
              </a:ext>
            </a:extLst>
          </p:cNvPr>
          <p:cNvPicPr>
            <a:picLocks noChangeAspect="1"/>
          </p:cNvPicPr>
          <p:nvPr/>
        </p:nvPicPr>
        <p:blipFill>
          <a:blip r:embed="rId3"/>
          <a:stretch>
            <a:fillRect/>
          </a:stretch>
        </p:blipFill>
        <p:spPr>
          <a:xfrm>
            <a:off x="0" y="0"/>
            <a:ext cx="22290221" cy="10235945"/>
          </a:xfrm>
          <a:prstGeom prst="rect">
            <a:avLst/>
          </a:prstGeom>
        </p:spPr>
      </p:pic>
    </p:spTree>
    <p:extLst>
      <p:ext uri="{BB962C8B-B14F-4D97-AF65-F5344CB8AC3E}">
        <p14:creationId xmlns:p14="http://schemas.microsoft.com/office/powerpoint/2010/main" val="3502492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ata 2">
            <a:extLst>
              <a:ext uri="{FF2B5EF4-FFF2-40B4-BE49-F238E27FC236}">
                <a16:creationId xmlns:a16="http://schemas.microsoft.com/office/drawing/2014/main" id="{6570F1FB-5BEA-2917-63BE-BCEDC398B16C}"/>
              </a:ext>
            </a:extLst>
          </p:cNvPr>
          <p:cNvSpPr/>
          <p:nvPr/>
        </p:nvSpPr>
        <p:spPr>
          <a:xfrm>
            <a:off x="6062132" y="2071688"/>
            <a:ext cx="6553202" cy="4989512"/>
          </a:xfrm>
          <a:prstGeom prst="flowChartInputOutp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200" b="1" dirty="0">
                <a:latin typeface="Avenir Next LT Pro" panose="020B0504020202020204" pitchFamily="34" charset="0"/>
              </a:rPr>
              <a:t>Survey Company </a:t>
            </a:r>
            <a:r>
              <a:rPr lang="en-US" sz="4200" dirty="0">
                <a:latin typeface="Avenir Next LT Pro" panose="020B0504020202020204" pitchFamily="34" charset="0"/>
              </a:rPr>
              <a:t>(N~2600)</a:t>
            </a:r>
          </a:p>
          <a:p>
            <a:pPr algn="ctr"/>
            <a:endParaRPr lang="en-US" sz="4200" dirty="0">
              <a:latin typeface="Avenir Next LT Pro" panose="020B0504020202020204" pitchFamily="34" charset="0"/>
            </a:endParaRPr>
          </a:p>
          <a:p>
            <a:pPr algn="ctr"/>
            <a:r>
              <a:rPr lang="en-US" sz="4200" dirty="0">
                <a:latin typeface="Avenir Next LT Pro" panose="020B0504020202020204" pitchFamily="34" charset="0"/>
              </a:rPr>
              <a:t>Dates: </a:t>
            </a:r>
          </a:p>
          <a:p>
            <a:pPr algn="ctr"/>
            <a:r>
              <a:rPr lang="en-US" sz="4200" dirty="0">
                <a:latin typeface="Avenir Next LT Pro" panose="020B0504020202020204" pitchFamily="34" charset="0"/>
              </a:rPr>
              <a:t>1/26/24 – 5/31/24</a:t>
            </a:r>
          </a:p>
        </p:txBody>
      </p:sp>
      <p:sp>
        <p:nvSpPr>
          <p:cNvPr id="4" name="Flowchart: Data 3">
            <a:extLst>
              <a:ext uri="{FF2B5EF4-FFF2-40B4-BE49-F238E27FC236}">
                <a16:creationId xmlns:a16="http://schemas.microsoft.com/office/drawing/2014/main" id="{173C308C-D9BF-7B1A-BD2F-61B7437597E0}"/>
              </a:ext>
            </a:extLst>
          </p:cNvPr>
          <p:cNvSpPr/>
          <p:nvPr/>
        </p:nvSpPr>
        <p:spPr>
          <a:xfrm>
            <a:off x="465665" y="2071688"/>
            <a:ext cx="6307670" cy="4989512"/>
          </a:xfrm>
          <a:prstGeom prst="flowChartInputOutput">
            <a:avLst/>
          </a:prstGeom>
          <a:solidFill>
            <a:schemeClr val="accent1">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200" b="1" dirty="0">
                <a:latin typeface="Avenir Next LT Pro" panose="020B0504020202020204" pitchFamily="34" charset="0"/>
              </a:rPr>
              <a:t>State Workers</a:t>
            </a:r>
          </a:p>
          <a:p>
            <a:pPr algn="ctr"/>
            <a:r>
              <a:rPr lang="en-US" sz="4200" dirty="0">
                <a:latin typeface="Avenir Next LT Pro" panose="020B0504020202020204" pitchFamily="34" charset="0"/>
              </a:rPr>
              <a:t>(N~4700)</a:t>
            </a:r>
          </a:p>
          <a:p>
            <a:pPr algn="ctr"/>
            <a:endParaRPr lang="en-US" sz="4200" dirty="0">
              <a:latin typeface="Avenir Next LT Pro" panose="020B0504020202020204" pitchFamily="34" charset="0"/>
            </a:endParaRPr>
          </a:p>
          <a:p>
            <a:pPr algn="ctr"/>
            <a:r>
              <a:rPr lang="en-US" sz="4200" dirty="0">
                <a:latin typeface="Avenir Next LT Pro" panose="020B0504020202020204" pitchFamily="34" charset="0"/>
              </a:rPr>
              <a:t>Dates: 2/21/24 – 5/31/24</a:t>
            </a:r>
          </a:p>
        </p:txBody>
      </p:sp>
      <p:sp>
        <p:nvSpPr>
          <p:cNvPr id="5" name="Flowchart: Data 4">
            <a:extLst>
              <a:ext uri="{FF2B5EF4-FFF2-40B4-BE49-F238E27FC236}">
                <a16:creationId xmlns:a16="http://schemas.microsoft.com/office/drawing/2014/main" id="{D55C8FB6-DDB9-CE5A-1AA0-E2E28AED13E6}"/>
              </a:ext>
            </a:extLst>
          </p:cNvPr>
          <p:cNvSpPr/>
          <p:nvPr/>
        </p:nvSpPr>
        <p:spPr>
          <a:xfrm>
            <a:off x="11887201" y="2071688"/>
            <a:ext cx="5935136" cy="4989510"/>
          </a:xfrm>
          <a:prstGeom prst="flowChartInputOutp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200" b="1" dirty="0">
                <a:latin typeface="Avenir Next LT Pro" panose="020B0504020202020204" pitchFamily="34" charset="0"/>
              </a:rPr>
              <a:t>Community Members </a:t>
            </a:r>
          </a:p>
          <a:p>
            <a:pPr algn="ctr"/>
            <a:r>
              <a:rPr lang="en-US" sz="4200" dirty="0">
                <a:latin typeface="Avenir Next LT Pro" panose="020B0504020202020204" pitchFamily="34" charset="0"/>
              </a:rPr>
              <a:t> (N~1000)</a:t>
            </a:r>
          </a:p>
          <a:p>
            <a:pPr algn="ctr"/>
            <a:endParaRPr lang="en-US" sz="4200" dirty="0">
              <a:latin typeface="Avenir Next LT Pro" panose="020B0504020202020204" pitchFamily="34" charset="0"/>
            </a:endParaRPr>
          </a:p>
          <a:p>
            <a:pPr algn="ctr"/>
            <a:r>
              <a:rPr lang="en-US" sz="4200" dirty="0">
                <a:latin typeface="Avenir Next LT Pro" panose="020B0504020202020204" pitchFamily="34" charset="0"/>
              </a:rPr>
              <a:t>Dates: 2/21/24 – 5/31/24</a:t>
            </a:r>
          </a:p>
        </p:txBody>
      </p:sp>
      <p:sp>
        <p:nvSpPr>
          <p:cNvPr id="6" name="Title 1">
            <a:extLst>
              <a:ext uri="{FF2B5EF4-FFF2-40B4-BE49-F238E27FC236}">
                <a16:creationId xmlns:a16="http://schemas.microsoft.com/office/drawing/2014/main" id="{6380BAB3-0F05-622E-55D2-DB8C327C3A54}"/>
              </a:ext>
            </a:extLst>
          </p:cNvPr>
          <p:cNvSpPr txBox="1">
            <a:spLocks/>
          </p:cNvSpPr>
          <p:nvPr/>
        </p:nvSpPr>
        <p:spPr>
          <a:xfrm>
            <a:off x="1737360" y="205740"/>
            <a:ext cx="14813280" cy="2034540"/>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6600" dirty="0">
                <a:solidFill>
                  <a:schemeClr val="tx1"/>
                </a:solidFill>
                <a:latin typeface="Avenir Next LT Pro" panose="020B0504020202020204" pitchFamily="34" charset="0"/>
                <a:cs typeface="Arial" panose="020B0604020202020204" pitchFamily="34" charset="0"/>
              </a:rPr>
              <a:t>How was the survey disseminated?</a:t>
            </a:r>
          </a:p>
        </p:txBody>
      </p:sp>
    </p:spTree>
    <p:extLst>
      <p:ext uri="{BB962C8B-B14F-4D97-AF65-F5344CB8AC3E}">
        <p14:creationId xmlns:p14="http://schemas.microsoft.com/office/powerpoint/2010/main" val="1456139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A9C68423-C0A7-473A-B35B-913294B142DB" descr="IMG_0802.jpeg">
            <a:extLst>
              <a:ext uri="{FF2B5EF4-FFF2-40B4-BE49-F238E27FC236}">
                <a16:creationId xmlns:a16="http://schemas.microsoft.com/office/drawing/2014/main" id="{AAE7482D-6735-27F2-6FAF-A3132F551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2097"/>
            <a:ext cx="9679074" cy="12905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A8DFEA2-B21B-D414-181B-C04CE6CB97CB}"/>
              </a:ext>
            </a:extLst>
          </p:cNvPr>
          <p:cNvPicPr>
            <a:picLocks noChangeAspect="1"/>
          </p:cNvPicPr>
          <p:nvPr/>
        </p:nvPicPr>
        <p:blipFill>
          <a:blip r:embed="rId4"/>
          <a:stretch>
            <a:fillRect/>
          </a:stretch>
        </p:blipFill>
        <p:spPr>
          <a:xfrm>
            <a:off x="8275754" y="0"/>
            <a:ext cx="10039742" cy="6932815"/>
          </a:xfrm>
          <a:prstGeom prst="rect">
            <a:avLst/>
          </a:prstGeom>
        </p:spPr>
      </p:pic>
      <p:pic>
        <p:nvPicPr>
          <p:cNvPr id="8" name="Picture 7">
            <a:extLst>
              <a:ext uri="{FF2B5EF4-FFF2-40B4-BE49-F238E27FC236}">
                <a16:creationId xmlns:a16="http://schemas.microsoft.com/office/drawing/2014/main" id="{F3ED3601-AA3E-C10D-048B-D21D87BBED47}"/>
              </a:ext>
            </a:extLst>
          </p:cNvPr>
          <p:cNvPicPr>
            <a:picLocks noChangeAspect="1"/>
          </p:cNvPicPr>
          <p:nvPr/>
        </p:nvPicPr>
        <p:blipFill>
          <a:blip r:embed="rId5"/>
          <a:stretch>
            <a:fillRect/>
          </a:stretch>
        </p:blipFill>
        <p:spPr>
          <a:xfrm>
            <a:off x="12587746" y="5729845"/>
            <a:ext cx="5700254" cy="4557155"/>
          </a:xfrm>
          <a:prstGeom prst="rect">
            <a:avLst/>
          </a:prstGeom>
        </p:spPr>
      </p:pic>
      <p:pic>
        <p:nvPicPr>
          <p:cNvPr id="10" name="Picture 9">
            <a:extLst>
              <a:ext uri="{FF2B5EF4-FFF2-40B4-BE49-F238E27FC236}">
                <a16:creationId xmlns:a16="http://schemas.microsoft.com/office/drawing/2014/main" id="{4E62C33C-5E04-98A7-6D2C-83B7E510A00E}"/>
              </a:ext>
            </a:extLst>
          </p:cNvPr>
          <p:cNvPicPr>
            <a:picLocks noChangeAspect="1"/>
          </p:cNvPicPr>
          <p:nvPr/>
        </p:nvPicPr>
        <p:blipFill>
          <a:blip r:embed="rId6"/>
          <a:stretch>
            <a:fillRect/>
          </a:stretch>
        </p:blipFill>
        <p:spPr>
          <a:xfrm>
            <a:off x="6043593" y="5409777"/>
            <a:ext cx="5532599" cy="5197290"/>
          </a:xfrm>
          <a:prstGeom prst="rect">
            <a:avLst/>
          </a:prstGeom>
        </p:spPr>
      </p:pic>
    </p:spTree>
    <p:extLst>
      <p:ext uri="{BB962C8B-B14F-4D97-AF65-F5344CB8AC3E}">
        <p14:creationId xmlns:p14="http://schemas.microsoft.com/office/powerpoint/2010/main" val="2876955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129A05-82B6-EB57-781C-EE157459E917}"/>
              </a:ext>
            </a:extLst>
          </p:cNvPr>
          <p:cNvSpPr txBox="1"/>
          <p:nvPr/>
        </p:nvSpPr>
        <p:spPr>
          <a:xfrm>
            <a:off x="723900" y="266700"/>
            <a:ext cx="16973550" cy="2400657"/>
          </a:xfrm>
          <a:prstGeom prst="rect">
            <a:avLst/>
          </a:prstGeom>
          <a:noFill/>
        </p:spPr>
        <p:txBody>
          <a:bodyPr wrap="square" rtlCol="0">
            <a:spAutoFit/>
          </a:bodyPr>
          <a:lstStyle/>
          <a:p>
            <a:pPr algn="ctr"/>
            <a:r>
              <a:rPr lang="en-US" sz="4400" dirty="0">
                <a:latin typeface="Avenir Next LT Pro" panose="020B0504020202020204" pitchFamily="34" charset="0"/>
              </a:rPr>
              <a:t>Participant Demographics (~N=8300)</a:t>
            </a:r>
          </a:p>
          <a:p>
            <a:r>
              <a:rPr lang="en-US" sz="4400" dirty="0">
                <a:latin typeface="Avenir Next LT Pro" panose="020B0504020202020204" pitchFamily="34" charset="0"/>
              </a:rPr>
              <a:t>64% Female, Average age 47 years</a:t>
            </a:r>
          </a:p>
          <a:p>
            <a:pPr marL="571500" indent="-571500">
              <a:buFont typeface="Arial" panose="020B0604020202020204" pitchFamily="34" charset="0"/>
              <a:buChar char="•"/>
            </a:pPr>
            <a:endParaRPr lang="en-US" sz="4400" dirty="0">
              <a:latin typeface="Avenir Book" panose="02000503020000020003" pitchFamily="2" charset="0"/>
            </a:endParaRPr>
          </a:p>
          <a:p>
            <a:endParaRPr lang="en-US" dirty="0">
              <a:latin typeface="Avenir Book" panose="02000503020000020003" pitchFamily="2" charset="0"/>
            </a:endParaRPr>
          </a:p>
        </p:txBody>
      </p:sp>
      <p:pic>
        <p:nvPicPr>
          <p:cNvPr id="8" name="Picture 7">
            <a:extLst>
              <a:ext uri="{FF2B5EF4-FFF2-40B4-BE49-F238E27FC236}">
                <a16:creationId xmlns:a16="http://schemas.microsoft.com/office/drawing/2014/main" id="{BCA464B3-EA1A-62CA-6A11-7829D82DFBAB}"/>
              </a:ext>
            </a:extLst>
          </p:cNvPr>
          <p:cNvPicPr>
            <a:picLocks noChangeAspect="1"/>
          </p:cNvPicPr>
          <p:nvPr/>
        </p:nvPicPr>
        <p:blipFill>
          <a:blip r:embed="rId3"/>
          <a:stretch>
            <a:fillRect/>
          </a:stretch>
        </p:blipFill>
        <p:spPr>
          <a:xfrm>
            <a:off x="-1390650" y="2059876"/>
            <a:ext cx="13241026" cy="5559767"/>
          </a:xfrm>
          <a:prstGeom prst="rect">
            <a:avLst/>
          </a:prstGeom>
        </p:spPr>
      </p:pic>
      <p:pic>
        <p:nvPicPr>
          <p:cNvPr id="12" name="Picture 11">
            <a:extLst>
              <a:ext uri="{FF2B5EF4-FFF2-40B4-BE49-F238E27FC236}">
                <a16:creationId xmlns:a16="http://schemas.microsoft.com/office/drawing/2014/main" id="{0D0FCC81-94B3-F4BA-10B9-C094B2221E76}"/>
              </a:ext>
            </a:extLst>
          </p:cNvPr>
          <p:cNvPicPr>
            <a:picLocks noChangeAspect="1"/>
          </p:cNvPicPr>
          <p:nvPr/>
        </p:nvPicPr>
        <p:blipFill>
          <a:blip r:embed="rId4"/>
          <a:stretch>
            <a:fillRect/>
          </a:stretch>
        </p:blipFill>
        <p:spPr>
          <a:xfrm>
            <a:off x="9210674" y="952499"/>
            <a:ext cx="9077325" cy="9656729"/>
          </a:xfrm>
          <a:prstGeom prst="rect">
            <a:avLst/>
          </a:prstGeom>
        </p:spPr>
      </p:pic>
      <p:sp>
        <p:nvSpPr>
          <p:cNvPr id="13" name="TextBox 12">
            <a:extLst>
              <a:ext uri="{FF2B5EF4-FFF2-40B4-BE49-F238E27FC236}">
                <a16:creationId xmlns:a16="http://schemas.microsoft.com/office/drawing/2014/main" id="{7666DB8E-6A2C-63F4-708F-015E35E3B50C}"/>
              </a:ext>
            </a:extLst>
          </p:cNvPr>
          <p:cNvSpPr txBox="1"/>
          <p:nvPr/>
        </p:nvSpPr>
        <p:spPr>
          <a:xfrm>
            <a:off x="723900" y="7886343"/>
            <a:ext cx="9077325" cy="2554545"/>
          </a:xfrm>
          <a:prstGeom prst="rect">
            <a:avLst/>
          </a:prstGeom>
          <a:noFill/>
        </p:spPr>
        <p:txBody>
          <a:bodyPr wrap="square" rtlCol="0">
            <a:spAutoFit/>
          </a:bodyPr>
          <a:lstStyle/>
          <a:p>
            <a:r>
              <a:rPr lang="en-US" sz="4000" dirty="0">
                <a:latin typeface="Avenir Next LT Pro" panose="020B0504020202020204" pitchFamily="34" charset="0"/>
              </a:rPr>
              <a:t>Largest wellness survey in the state</a:t>
            </a:r>
          </a:p>
          <a:p>
            <a:r>
              <a:rPr lang="en-US" sz="4000" dirty="0">
                <a:latin typeface="Avenir Next LT Pro" panose="020B0504020202020204" pitchFamily="34" charset="0"/>
              </a:rPr>
              <a:t>Largest administration of the </a:t>
            </a:r>
            <a:r>
              <a:rPr lang="en-US" sz="4000" dirty="0" err="1">
                <a:latin typeface="Avenir Next LT Pro" panose="020B0504020202020204" pitchFamily="34" charset="0"/>
              </a:rPr>
              <a:t>WellBQ</a:t>
            </a:r>
            <a:r>
              <a:rPr lang="en-US" sz="4000" dirty="0">
                <a:latin typeface="Avenir Next LT Pro" panose="020B0504020202020204" pitchFamily="34" charset="0"/>
              </a:rPr>
              <a:t> in the nation to date</a:t>
            </a:r>
          </a:p>
          <a:p>
            <a:endParaRPr lang="en-US" sz="4000" dirty="0">
              <a:latin typeface="Avenir Book" panose="02000503020000020003" pitchFamily="2" charset="0"/>
            </a:endParaRPr>
          </a:p>
        </p:txBody>
      </p:sp>
    </p:spTree>
    <p:extLst>
      <p:ext uri="{BB962C8B-B14F-4D97-AF65-F5344CB8AC3E}">
        <p14:creationId xmlns:p14="http://schemas.microsoft.com/office/powerpoint/2010/main" val="132294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9C56A91-D865-4FA9-8776-D2126D4F480D}"/>
              </a:ext>
            </a:extLst>
          </p:cNvPr>
          <p:cNvGraphicFramePr>
            <a:graphicFrameLocks/>
          </p:cNvGraphicFramePr>
          <p:nvPr/>
        </p:nvGraphicFramePr>
        <p:xfrm>
          <a:off x="114300" y="-2647950"/>
          <a:ext cx="18059400" cy="131254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62626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C0AE-A848-4A4C-B222-EFFA3B75BB60}"/>
              </a:ext>
            </a:extLst>
          </p:cNvPr>
          <p:cNvSpPr>
            <a:spLocks noGrp="1"/>
          </p:cNvSpPr>
          <p:nvPr>
            <p:ph type="title"/>
          </p:nvPr>
        </p:nvSpPr>
        <p:spPr>
          <a:xfrm>
            <a:off x="611230" y="4270127"/>
            <a:ext cx="17290473" cy="1143000"/>
          </a:xfrm>
        </p:spPr>
        <p:txBody>
          <a:bodyPr>
            <a:noAutofit/>
          </a:bodyPr>
          <a:lstStyle/>
          <a:p>
            <a:r>
              <a:rPr lang="en-US" sz="6600" dirty="0">
                <a:latin typeface="Avenir Next LT Pro" panose="020B0504020202020204" pitchFamily="34" charset="0"/>
                <a:cs typeface="Arial" panose="020B0604020202020204" pitchFamily="34" charset="0"/>
              </a:rPr>
              <a:t>In these examples, I invite you to imagine the ways in which data like this might be useful to you and/or your partners…</a:t>
            </a:r>
          </a:p>
        </p:txBody>
      </p:sp>
    </p:spTree>
    <p:extLst>
      <p:ext uri="{BB962C8B-B14F-4D97-AF65-F5344CB8AC3E}">
        <p14:creationId xmlns:p14="http://schemas.microsoft.com/office/powerpoint/2010/main" val="2220437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3E4AE2-1179-F861-C9B5-915464594C16}"/>
              </a:ext>
            </a:extLst>
          </p:cNvPr>
          <p:cNvSpPr txBox="1"/>
          <p:nvPr/>
        </p:nvSpPr>
        <p:spPr>
          <a:xfrm>
            <a:off x="14299174" y="5682656"/>
            <a:ext cx="3507971" cy="1107996"/>
          </a:xfrm>
          <a:prstGeom prst="rect">
            <a:avLst/>
          </a:prstGeom>
          <a:solidFill>
            <a:schemeClr val="bg1">
              <a:lumMod val="95000"/>
            </a:schemeClr>
          </a:solidFill>
        </p:spPr>
        <p:txBody>
          <a:bodyPr wrap="square" rtlCol="0">
            <a:spAutoFit/>
          </a:bodyPr>
          <a:lstStyle>
            <a:defPPr>
              <a:defRPr lang="en-US"/>
            </a:defPPr>
            <a:lvl1pPr marL="174625" marR="0" lvl="0" indent="-174625" defTabSz="914400" fontAlgn="auto">
              <a:lnSpc>
                <a:spcPct val="100000"/>
              </a:lnSpc>
              <a:spcBef>
                <a:spcPts val="0"/>
              </a:spcBef>
              <a:spcAft>
                <a:spcPts val="0"/>
              </a:spcAft>
              <a:buClrTx/>
              <a:buSzTx/>
              <a:buFont typeface="Arial" panose="020B0604020202020204" pitchFamily="34" charset="0"/>
              <a:buChar char="•"/>
              <a:tabLst/>
              <a:defRPr kumimoji="0" sz="2200" b="1" i="0" u="none" strike="noStrike" cap="none" spc="0" normalizeH="0" baseline="0">
                <a:ln>
                  <a:noFill/>
                </a:ln>
                <a:solidFill>
                  <a:prstClr val="black"/>
                </a:solidFill>
                <a:effectLst/>
                <a:uLnTx/>
                <a:uFillTx/>
                <a:latin typeface="Avenir Next LT Pro" panose="020B0504020202020204" pitchFamily="34" charset="0"/>
              </a:defRPr>
            </a:lvl1pPr>
          </a:lstStyle>
          <a:p>
            <a:r>
              <a:rPr lang="en-US" sz="3300" dirty="0"/>
              <a:t>Food security</a:t>
            </a:r>
          </a:p>
          <a:p>
            <a:r>
              <a:rPr lang="en-US" sz="3300" dirty="0"/>
              <a:t>Housing</a:t>
            </a:r>
          </a:p>
        </p:txBody>
      </p:sp>
      <p:sp>
        <p:nvSpPr>
          <p:cNvPr id="5" name="TextBox 4">
            <a:extLst>
              <a:ext uri="{FF2B5EF4-FFF2-40B4-BE49-F238E27FC236}">
                <a16:creationId xmlns:a16="http://schemas.microsoft.com/office/drawing/2014/main" id="{C8AEC30E-FAD2-55C6-143A-B86EDE0E76EB}"/>
              </a:ext>
            </a:extLst>
          </p:cNvPr>
          <p:cNvSpPr txBox="1"/>
          <p:nvPr/>
        </p:nvSpPr>
        <p:spPr>
          <a:xfrm>
            <a:off x="473500" y="5543978"/>
            <a:ext cx="3507971" cy="1107996"/>
          </a:xfrm>
          <a:prstGeom prst="rect">
            <a:avLst/>
          </a:prstGeom>
          <a:solidFill>
            <a:schemeClr val="bg1">
              <a:lumMod val="95000"/>
            </a:schemeClr>
          </a:solidFill>
        </p:spPr>
        <p:txBody>
          <a:bodyPr wrap="square" rtlCol="0">
            <a:spAutoFit/>
          </a:bodyPr>
          <a:lstStyle/>
          <a:p>
            <a:pPr marL="261938" indent="-261938" defTabSz="1371600">
              <a:buFont typeface="Arial" panose="020B0604020202020204" pitchFamily="34" charset="0"/>
              <a:buChar char="•"/>
              <a:defRPr/>
            </a:pPr>
            <a:r>
              <a:rPr lang="en-US" sz="3300" b="1" dirty="0">
                <a:solidFill>
                  <a:prstClr val="black"/>
                </a:solidFill>
                <a:latin typeface="Avenir Next LT Pro" panose="020B0504020202020204" pitchFamily="34" charset="0"/>
              </a:rPr>
              <a:t>Educational Opportunities</a:t>
            </a:r>
            <a:endParaRPr lang="en-US" sz="3300" i="1" dirty="0">
              <a:solidFill>
                <a:prstClr val="black"/>
              </a:solidFill>
              <a:latin typeface="Avenir Next LT Pro" panose="020B0504020202020204" pitchFamily="34" charset="0"/>
            </a:endParaRPr>
          </a:p>
        </p:txBody>
      </p:sp>
      <p:sp>
        <p:nvSpPr>
          <p:cNvPr id="8" name="TextBox 7">
            <a:extLst>
              <a:ext uri="{FF2B5EF4-FFF2-40B4-BE49-F238E27FC236}">
                <a16:creationId xmlns:a16="http://schemas.microsoft.com/office/drawing/2014/main" id="{D7BB9423-30E2-462C-E4D4-6BB8A118EEDA}"/>
              </a:ext>
            </a:extLst>
          </p:cNvPr>
          <p:cNvSpPr txBox="1"/>
          <p:nvPr/>
        </p:nvSpPr>
        <p:spPr>
          <a:xfrm>
            <a:off x="10773294" y="2607353"/>
            <a:ext cx="7041207" cy="1107996"/>
          </a:xfrm>
          <a:prstGeom prst="rect">
            <a:avLst/>
          </a:prstGeom>
          <a:solidFill>
            <a:schemeClr val="bg1">
              <a:lumMod val="95000"/>
            </a:schemeClr>
          </a:solidFill>
        </p:spPr>
        <p:txBody>
          <a:bodyPr wrap="square" rtlCol="0">
            <a:spAutoFit/>
          </a:bodyPr>
          <a:lstStyle>
            <a:defPPr>
              <a:defRPr lang="en-US"/>
            </a:defPPr>
            <a:lvl1pPr marL="174625" marR="0" lvl="0" indent="-174625" defTabSz="914400" fontAlgn="auto">
              <a:lnSpc>
                <a:spcPct val="100000"/>
              </a:lnSpc>
              <a:spcBef>
                <a:spcPts val="0"/>
              </a:spcBef>
              <a:spcAft>
                <a:spcPts val="0"/>
              </a:spcAft>
              <a:buClrTx/>
              <a:buSzTx/>
              <a:buFont typeface="Arial" panose="020B0604020202020204" pitchFamily="34" charset="0"/>
              <a:buChar char="•"/>
              <a:tabLst/>
              <a:defRPr kumimoji="0" sz="2200" b="1" i="0" u="none" strike="noStrike" cap="none" spc="0" normalizeH="0" baseline="0">
                <a:ln>
                  <a:noFill/>
                </a:ln>
                <a:solidFill>
                  <a:prstClr val="black"/>
                </a:solidFill>
                <a:effectLst/>
                <a:uLnTx/>
                <a:uFillTx/>
                <a:latin typeface="Avenir Next LT Pro" panose="020B0504020202020204" pitchFamily="34" charset="0"/>
              </a:defRPr>
            </a:lvl1pPr>
          </a:lstStyle>
          <a:p>
            <a:r>
              <a:rPr lang="en-US" sz="3300" dirty="0"/>
              <a:t>Adverse childhood experiences</a:t>
            </a:r>
          </a:p>
          <a:p>
            <a:r>
              <a:rPr lang="en-US" sz="3300" dirty="0"/>
              <a:t>Family &amp; community support</a:t>
            </a:r>
          </a:p>
        </p:txBody>
      </p:sp>
      <p:sp>
        <p:nvSpPr>
          <p:cNvPr id="10" name="TextBox 9">
            <a:extLst>
              <a:ext uri="{FF2B5EF4-FFF2-40B4-BE49-F238E27FC236}">
                <a16:creationId xmlns:a16="http://schemas.microsoft.com/office/drawing/2014/main" id="{63BC8E5D-8033-E888-AA25-78049998ADA4}"/>
              </a:ext>
            </a:extLst>
          </p:cNvPr>
          <p:cNvSpPr txBox="1"/>
          <p:nvPr/>
        </p:nvSpPr>
        <p:spPr>
          <a:xfrm>
            <a:off x="473499" y="2607353"/>
            <a:ext cx="5876577" cy="1107996"/>
          </a:xfrm>
          <a:prstGeom prst="rect">
            <a:avLst/>
          </a:prstGeom>
          <a:solidFill>
            <a:schemeClr val="bg1">
              <a:lumMod val="95000"/>
            </a:schemeClr>
          </a:solidFill>
        </p:spPr>
        <p:txBody>
          <a:bodyPr wrap="square" rtlCol="0">
            <a:spAutoFit/>
          </a:bodyPr>
          <a:lstStyle>
            <a:defPPr>
              <a:defRPr lang="en-US"/>
            </a:defPPr>
            <a:lvl1pPr marL="174625" marR="0" lvl="0" indent="-174625" defTabSz="914400" fontAlgn="auto">
              <a:lnSpc>
                <a:spcPct val="100000"/>
              </a:lnSpc>
              <a:spcBef>
                <a:spcPts val="0"/>
              </a:spcBef>
              <a:spcAft>
                <a:spcPts val="0"/>
              </a:spcAft>
              <a:buClrTx/>
              <a:buSzTx/>
              <a:buFont typeface="Arial" panose="020B0604020202020204" pitchFamily="34" charset="0"/>
              <a:buChar char="•"/>
              <a:tabLst/>
              <a:defRPr kumimoji="0" sz="2200" b="1" i="0" u="none" strike="noStrike" cap="none" spc="0" normalizeH="0" baseline="0">
                <a:ln>
                  <a:noFill/>
                </a:ln>
                <a:solidFill>
                  <a:prstClr val="black"/>
                </a:solidFill>
                <a:effectLst/>
                <a:uLnTx/>
                <a:uFillTx/>
                <a:latin typeface="Avenir Next LT Pro" panose="020B0504020202020204" pitchFamily="34" charset="0"/>
              </a:defRPr>
            </a:lvl1pPr>
          </a:lstStyle>
          <a:p>
            <a:r>
              <a:rPr lang="en-US" sz="3300" dirty="0"/>
              <a:t>Physical &amp; mental health</a:t>
            </a:r>
          </a:p>
          <a:p>
            <a:r>
              <a:rPr lang="en-US" sz="3300" dirty="0"/>
              <a:t>Health care access</a:t>
            </a:r>
          </a:p>
        </p:txBody>
      </p:sp>
      <p:pic>
        <p:nvPicPr>
          <p:cNvPr id="4" name="Content Placeholder 3">
            <a:extLst>
              <a:ext uri="{FF2B5EF4-FFF2-40B4-BE49-F238E27FC236}">
                <a16:creationId xmlns:a16="http://schemas.microsoft.com/office/drawing/2014/main" id="{551C0A45-1FF3-5784-DAC2-751E965F250F}"/>
              </a:ext>
            </a:extLst>
          </p:cNvPr>
          <p:cNvPicPr>
            <a:picLocks noGrp="1" noChangeAspect="1"/>
          </p:cNvPicPr>
          <p:nvPr>
            <p:ph idx="1"/>
          </p:nvPr>
        </p:nvPicPr>
        <p:blipFill>
          <a:blip r:embed="rId3"/>
          <a:stretch>
            <a:fillRect/>
          </a:stretch>
        </p:blipFill>
        <p:spPr>
          <a:xfrm>
            <a:off x="3685877" y="2922367"/>
            <a:ext cx="10908890" cy="5817146"/>
          </a:xfrm>
          <a:prstGeom prst="rect">
            <a:avLst/>
          </a:prstGeom>
          <a:effectLst>
            <a:outerShdw blurRad="50800" dist="38100" dir="8100000" algn="tr" rotWithShape="0">
              <a:prstClr val="black">
                <a:alpha val="40000"/>
              </a:prstClr>
            </a:outerShdw>
          </a:effectLst>
        </p:spPr>
      </p:pic>
      <p:sp>
        <p:nvSpPr>
          <p:cNvPr id="9" name="TextBox 8">
            <a:extLst>
              <a:ext uri="{FF2B5EF4-FFF2-40B4-BE49-F238E27FC236}">
                <a16:creationId xmlns:a16="http://schemas.microsoft.com/office/drawing/2014/main" id="{93AFC040-588F-BDE7-356F-BAB79B1628FB}"/>
              </a:ext>
            </a:extLst>
          </p:cNvPr>
          <p:cNvSpPr txBox="1"/>
          <p:nvPr/>
        </p:nvSpPr>
        <p:spPr>
          <a:xfrm>
            <a:off x="6035782" y="986496"/>
            <a:ext cx="6016928" cy="1107996"/>
          </a:xfrm>
          <a:prstGeom prst="rect">
            <a:avLst/>
          </a:prstGeom>
          <a:solidFill>
            <a:schemeClr val="bg1">
              <a:lumMod val="95000"/>
            </a:schemeClr>
          </a:solidFill>
        </p:spPr>
        <p:txBody>
          <a:bodyPr wrap="square" rtlCol="0">
            <a:spAutoFit/>
          </a:bodyPr>
          <a:lstStyle>
            <a:defPPr>
              <a:defRPr lang="en-US"/>
            </a:defPPr>
            <a:lvl1pPr marL="174625" marR="0" lvl="0" indent="-174625" defTabSz="914400" fontAlgn="auto">
              <a:lnSpc>
                <a:spcPct val="100000"/>
              </a:lnSpc>
              <a:spcBef>
                <a:spcPts val="0"/>
              </a:spcBef>
              <a:spcAft>
                <a:spcPts val="0"/>
              </a:spcAft>
              <a:buClrTx/>
              <a:buSzTx/>
              <a:buFont typeface="Arial" panose="020B0604020202020204" pitchFamily="34" charset="0"/>
              <a:buChar char="•"/>
              <a:tabLst/>
              <a:defRPr kumimoji="0" sz="2200" b="1" i="0" u="none" strike="noStrike" cap="none" spc="0" normalizeH="0" baseline="0">
                <a:ln>
                  <a:noFill/>
                </a:ln>
                <a:solidFill>
                  <a:prstClr val="black"/>
                </a:solidFill>
                <a:effectLst/>
                <a:uLnTx/>
                <a:uFillTx/>
                <a:latin typeface="Avenir Next LT Pro" panose="020B0504020202020204" pitchFamily="34" charset="0"/>
              </a:defRPr>
            </a:lvl1pPr>
          </a:lstStyle>
          <a:p>
            <a:r>
              <a:rPr lang="en-US" sz="3300" dirty="0"/>
              <a:t>Disaster preparedness</a:t>
            </a:r>
          </a:p>
          <a:p>
            <a:r>
              <a:rPr lang="en-US" sz="3300" dirty="0"/>
              <a:t>Worker well-being</a:t>
            </a:r>
          </a:p>
        </p:txBody>
      </p:sp>
      <p:sp>
        <p:nvSpPr>
          <p:cNvPr id="2" name="Rectangle 1">
            <a:extLst>
              <a:ext uri="{FF2B5EF4-FFF2-40B4-BE49-F238E27FC236}">
                <a16:creationId xmlns:a16="http://schemas.microsoft.com/office/drawing/2014/main" id="{39E838EB-EF05-86DF-908F-DB5408065643}"/>
              </a:ext>
            </a:extLst>
          </p:cNvPr>
          <p:cNvSpPr/>
          <p:nvPr/>
        </p:nvSpPr>
        <p:spPr>
          <a:xfrm>
            <a:off x="2878282" y="9147206"/>
            <a:ext cx="12331931" cy="5486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Avenir Next LT Pro" panose="020B0504020202020204" pitchFamily="34" charset="0"/>
              </a:rPr>
              <a:t>Identifying Challenges and Solutions</a:t>
            </a:r>
          </a:p>
        </p:txBody>
      </p:sp>
      <p:sp>
        <p:nvSpPr>
          <p:cNvPr id="3" name="Rectangle 2">
            <a:extLst>
              <a:ext uri="{FF2B5EF4-FFF2-40B4-BE49-F238E27FC236}">
                <a16:creationId xmlns:a16="http://schemas.microsoft.com/office/drawing/2014/main" id="{FAC6FFBF-162B-456B-2277-F35187A07F01}"/>
              </a:ext>
            </a:extLst>
          </p:cNvPr>
          <p:cNvSpPr/>
          <p:nvPr/>
        </p:nvSpPr>
        <p:spPr>
          <a:xfrm>
            <a:off x="473498" y="2469976"/>
            <a:ext cx="5562283" cy="691375"/>
          </a:xfrm>
          <a:prstGeom prst="rect">
            <a:avLst/>
          </a:prstGeom>
          <a:noFill/>
          <a:ln w="1492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9145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fruit, breadfruit, jackfruit&#10;&#10;Description automatically generated">
            <a:extLst>
              <a:ext uri="{FF2B5EF4-FFF2-40B4-BE49-F238E27FC236}">
                <a16:creationId xmlns:a16="http://schemas.microsoft.com/office/drawing/2014/main" id="{E8A40B0C-64D9-38C4-E2C0-0AFCBDE18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4042580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65C42A-6F1B-E7E7-4D06-4EC81948508F}"/>
              </a:ext>
            </a:extLst>
          </p:cNvPr>
          <p:cNvSpPr txBox="1"/>
          <p:nvPr/>
        </p:nvSpPr>
        <p:spPr>
          <a:xfrm>
            <a:off x="-21" y="0"/>
            <a:ext cx="18288000" cy="1117254"/>
          </a:xfrm>
          <a:prstGeom prst="rect">
            <a:avLst/>
          </a:prstGeom>
          <a:solidFill>
            <a:schemeClr val="bg1"/>
          </a:solidFill>
        </p:spPr>
        <p:txBody>
          <a:bodyPr vert="horz" lIns="91440" tIns="45720" rIns="91440" bIns="45720" rtlCol="0" anchor="ctr">
            <a:noAutofit/>
          </a:bodyPr>
          <a:lstStyle/>
          <a:p>
            <a:pPr algn="ctr">
              <a:lnSpc>
                <a:spcPct val="90000"/>
              </a:lnSpc>
              <a:spcBef>
                <a:spcPct val="0"/>
              </a:spcBef>
              <a:spcAft>
                <a:spcPts val="600"/>
              </a:spcAft>
            </a:pPr>
            <a:endParaRPr lang="en-US" sz="3600" b="1" dirty="0">
              <a:solidFill>
                <a:schemeClr val="tx1">
                  <a:lumMod val="85000"/>
                  <a:lumOff val="15000"/>
                </a:schemeClr>
              </a:solidFill>
              <a:latin typeface="Avenir Next LT Pro" panose="020B0504020202020204" pitchFamily="34" charset="0"/>
              <a:ea typeface="+mj-ea"/>
              <a:cs typeface="+mj-cs"/>
            </a:endParaRPr>
          </a:p>
          <a:p>
            <a:pPr algn="ctr">
              <a:lnSpc>
                <a:spcPct val="90000"/>
              </a:lnSpc>
              <a:spcBef>
                <a:spcPct val="0"/>
              </a:spcBef>
              <a:spcAft>
                <a:spcPts val="600"/>
              </a:spcAft>
            </a:pPr>
            <a:r>
              <a:rPr lang="en-US" sz="3600" b="1" dirty="0">
                <a:solidFill>
                  <a:schemeClr val="tx1">
                    <a:lumMod val="85000"/>
                    <a:lumOff val="15000"/>
                  </a:schemeClr>
                </a:solidFill>
                <a:latin typeface="Avenir Next LT Pro" panose="020B0504020202020204" pitchFamily="34" charset="0"/>
                <a:ea typeface="+mj-ea"/>
                <a:cs typeface="+mj-cs"/>
              </a:rPr>
              <a:t>How significant a source of stress are each of the following in your life:</a:t>
            </a:r>
          </a:p>
          <a:p>
            <a:pPr algn="ctr">
              <a:lnSpc>
                <a:spcPct val="90000"/>
              </a:lnSpc>
              <a:spcBef>
                <a:spcPct val="0"/>
              </a:spcBef>
              <a:spcAft>
                <a:spcPts val="600"/>
              </a:spcAft>
            </a:pPr>
            <a:endParaRPr lang="en-US" sz="3600" b="1" dirty="0">
              <a:solidFill>
                <a:schemeClr val="tx1">
                  <a:lumMod val="85000"/>
                  <a:lumOff val="15000"/>
                </a:schemeClr>
              </a:solidFill>
              <a:latin typeface="Avenir Next LT Pro" panose="020B0504020202020204" pitchFamily="34" charset="0"/>
              <a:ea typeface="+mj-ea"/>
              <a:cs typeface="+mj-cs"/>
            </a:endParaRPr>
          </a:p>
        </p:txBody>
      </p:sp>
      <p:pic>
        <p:nvPicPr>
          <p:cNvPr id="4" name="Picture 3">
            <a:extLst>
              <a:ext uri="{FF2B5EF4-FFF2-40B4-BE49-F238E27FC236}">
                <a16:creationId xmlns:a16="http://schemas.microsoft.com/office/drawing/2014/main" id="{2E82FEB3-12CA-5583-F24C-0828A0A058D2}"/>
              </a:ext>
            </a:extLst>
          </p:cNvPr>
          <p:cNvPicPr>
            <a:picLocks noChangeAspect="1"/>
          </p:cNvPicPr>
          <p:nvPr/>
        </p:nvPicPr>
        <p:blipFill rotWithShape="1">
          <a:blip r:embed="rId3"/>
          <a:srcRect b="6639"/>
          <a:stretch/>
        </p:blipFill>
        <p:spPr>
          <a:xfrm>
            <a:off x="-25416" y="-14286"/>
            <a:ext cx="18313395" cy="10301286"/>
          </a:xfrm>
          <a:prstGeom prst="rect">
            <a:avLst/>
          </a:prstGeom>
        </p:spPr>
      </p:pic>
    </p:spTree>
    <p:extLst>
      <p:ext uri="{BB962C8B-B14F-4D97-AF65-F5344CB8AC3E}">
        <p14:creationId xmlns:p14="http://schemas.microsoft.com/office/powerpoint/2010/main" val="2502766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0692fd9f-d2bb-4a3a-a2a2-0efdf7192f8f">
            <a:extLst>
              <a:ext uri="{FF2B5EF4-FFF2-40B4-BE49-F238E27FC236}">
                <a16:creationId xmlns:a16="http://schemas.microsoft.com/office/drawing/2014/main" id="{E2122CE3-C328-AA09-4F0A-9821104D5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268" y="-261276"/>
            <a:ext cx="15707618" cy="11367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5663716-AFB4-4D0E-D118-E20189EAB519}"/>
              </a:ext>
            </a:extLst>
          </p:cNvPr>
          <p:cNvSpPr txBox="1"/>
          <p:nvPr/>
        </p:nvSpPr>
        <p:spPr>
          <a:xfrm>
            <a:off x="203207" y="253493"/>
            <a:ext cx="3084279" cy="1754326"/>
          </a:xfrm>
          <a:prstGeom prst="rect">
            <a:avLst/>
          </a:prstGeom>
          <a:noFill/>
        </p:spPr>
        <p:txBody>
          <a:bodyPr wrap="square" rtlCol="0">
            <a:spAutoFit/>
          </a:bodyPr>
          <a:lstStyle/>
          <a:p>
            <a:r>
              <a:rPr lang="en-US" sz="3600" dirty="0">
                <a:latin typeface="Avenir Next LT Pro" panose="020B0504020202020204" pitchFamily="34" charset="0"/>
              </a:rPr>
              <a:t>Community + State Worker</a:t>
            </a:r>
          </a:p>
          <a:p>
            <a:r>
              <a:rPr lang="en-US" sz="3600" dirty="0">
                <a:latin typeface="Avenir Next LT Pro" panose="020B0504020202020204" pitchFamily="34" charset="0"/>
              </a:rPr>
              <a:t>Sample Total</a:t>
            </a:r>
          </a:p>
        </p:txBody>
      </p:sp>
    </p:spTree>
    <p:extLst>
      <p:ext uri="{BB962C8B-B14F-4D97-AF65-F5344CB8AC3E}">
        <p14:creationId xmlns:p14="http://schemas.microsoft.com/office/powerpoint/2010/main" val="3046004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583C32-7E01-400C-2C73-7F9D34F3A38B}"/>
              </a:ext>
            </a:extLst>
          </p:cNvPr>
          <p:cNvPicPr>
            <a:picLocks noChangeAspect="1"/>
          </p:cNvPicPr>
          <p:nvPr/>
        </p:nvPicPr>
        <p:blipFill>
          <a:blip r:embed="rId3"/>
          <a:stretch>
            <a:fillRect/>
          </a:stretch>
        </p:blipFill>
        <p:spPr>
          <a:xfrm>
            <a:off x="1660419" y="214162"/>
            <a:ext cx="16384929" cy="9885802"/>
          </a:xfrm>
          <a:prstGeom prst="rect">
            <a:avLst/>
          </a:prstGeom>
        </p:spPr>
      </p:pic>
      <p:sp>
        <p:nvSpPr>
          <p:cNvPr id="5" name="Rectangle 4">
            <a:extLst>
              <a:ext uri="{FF2B5EF4-FFF2-40B4-BE49-F238E27FC236}">
                <a16:creationId xmlns:a16="http://schemas.microsoft.com/office/drawing/2014/main" id="{B0E92092-0411-78CD-5B4B-0E0E46091620}"/>
              </a:ext>
            </a:extLst>
          </p:cNvPr>
          <p:cNvSpPr/>
          <p:nvPr/>
        </p:nvSpPr>
        <p:spPr>
          <a:xfrm>
            <a:off x="10885714" y="1284514"/>
            <a:ext cx="3200400" cy="1502229"/>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5968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8A8C73-1F15-6B30-5733-45352C134CD7}"/>
              </a:ext>
            </a:extLst>
          </p:cNvPr>
          <p:cNvPicPr>
            <a:picLocks noChangeAspect="1"/>
          </p:cNvPicPr>
          <p:nvPr/>
        </p:nvPicPr>
        <p:blipFill>
          <a:blip r:embed="rId3"/>
          <a:stretch>
            <a:fillRect/>
          </a:stretch>
        </p:blipFill>
        <p:spPr>
          <a:xfrm>
            <a:off x="34690" y="1664208"/>
            <a:ext cx="18212005" cy="6293939"/>
          </a:xfrm>
          <a:prstGeom prst="rect">
            <a:avLst/>
          </a:prstGeom>
        </p:spPr>
      </p:pic>
      <p:sp>
        <p:nvSpPr>
          <p:cNvPr id="4" name="TextBox 3">
            <a:extLst>
              <a:ext uri="{FF2B5EF4-FFF2-40B4-BE49-F238E27FC236}">
                <a16:creationId xmlns:a16="http://schemas.microsoft.com/office/drawing/2014/main" id="{ACAD14D8-A668-244C-B68D-EA35FCAA5377}"/>
              </a:ext>
            </a:extLst>
          </p:cNvPr>
          <p:cNvSpPr txBox="1"/>
          <p:nvPr/>
        </p:nvSpPr>
        <p:spPr>
          <a:xfrm>
            <a:off x="2392357" y="8430034"/>
            <a:ext cx="14328100" cy="1200329"/>
          </a:xfrm>
          <a:prstGeom prst="rect">
            <a:avLst/>
          </a:prstGeom>
          <a:noFill/>
        </p:spPr>
        <p:txBody>
          <a:bodyPr wrap="square" rtlCol="0">
            <a:spAutoFit/>
          </a:bodyPr>
          <a:lstStyle/>
          <a:p>
            <a:r>
              <a:rPr lang="en-US" sz="3600" dirty="0">
                <a:latin typeface="Avenir Next LT Pro Light" panose="020B0304020202020204" pitchFamily="34" charset="0"/>
              </a:rPr>
              <a:t>In general, lower annual household income is associated with </a:t>
            </a:r>
          </a:p>
          <a:p>
            <a:r>
              <a:rPr lang="en-US" sz="3600" dirty="0">
                <a:latin typeface="Avenir Next LT Pro Light" panose="020B0304020202020204" pitchFamily="34" charset="0"/>
              </a:rPr>
              <a:t>higher average ratings of stress across most domains (except work)</a:t>
            </a:r>
          </a:p>
        </p:txBody>
      </p:sp>
      <p:sp>
        <p:nvSpPr>
          <p:cNvPr id="2" name="TextBox 1">
            <a:extLst>
              <a:ext uri="{FF2B5EF4-FFF2-40B4-BE49-F238E27FC236}">
                <a16:creationId xmlns:a16="http://schemas.microsoft.com/office/drawing/2014/main" id="{0EFE57E4-CBD3-0104-32D0-3F24BB98E26C}"/>
              </a:ext>
            </a:extLst>
          </p:cNvPr>
          <p:cNvSpPr txBox="1"/>
          <p:nvPr/>
        </p:nvSpPr>
        <p:spPr>
          <a:xfrm>
            <a:off x="8540496" y="1017877"/>
            <a:ext cx="6547104" cy="646331"/>
          </a:xfrm>
          <a:prstGeom prst="rect">
            <a:avLst/>
          </a:prstGeom>
          <a:noFill/>
        </p:spPr>
        <p:txBody>
          <a:bodyPr wrap="square" rtlCol="0">
            <a:spAutoFit/>
          </a:bodyPr>
          <a:lstStyle/>
          <a:p>
            <a:r>
              <a:rPr lang="en-US" sz="3600" dirty="0">
                <a:latin typeface="Avenir Next LT Pro Light" panose="020B0304020202020204" pitchFamily="34" charset="0"/>
              </a:rPr>
              <a:t>Annual Household Income </a:t>
            </a:r>
          </a:p>
        </p:txBody>
      </p:sp>
      <p:sp>
        <p:nvSpPr>
          <p:cNvPr id="5" name="TextBox 4">
            <a:extLst>
              <a:ext uri="{FF2B5EF4-FFF2-40B4-BE49-F238E27FC236}">
                <a16:creationId xmlns:a16="http://schemas.microsoft.com/office/drawing/2014/main" id="{5CFB3040-3FF2-2919-309E-19A56EEDC906}"/>
              </a:ext>
            </a:extLst>
          </p:cNvPr>
          <p:cNvSpPr txBox="1"/>
          <p:nvPr/>
        </p:nvSpPr>
        <p:spPr>
          <a:xfrm>
            <a:off x="41305" y="1017877"/>
            <a:ext cx="3703381" cy="646331"/>
          </a:xfrm>
          <a:prstGeom prst="rect">
            <a:avLst/>
          </a:prstGeom>
          <a:noFill/>
        </p:spPr>
        <p:txBody>
          <a:bodyPr wrap="square" rtlCol="0">
            <a:spAutoFit/>
          </a:bodyPr>
          <a:lstStyle/>
          <a:p>
            <a:r>
              <a:rPr lang="en-US" sz="3600" dirty="0">
                <a:latin typeface="Avenir Next LT Pro Light" panose="020B0304020202020204" pitchFamily="34" charset="0"/>
              </a:rPr>
              <a:t>Stressors</a:t>
            </a:r>
          </a:p>
        </p:txBody>
      </p:sp>
    </p:spTree>
    <p:extLst>
      <p:ext uri="{BB962C8B-B14F-4D97-AF65-F5344CB8AC3E}">
        <p14:creationId xmlns:p14="http://schemas.microsoft.com/office/powerpoint/2010/main" val="1722132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3E4AE2-1179-F861-C9B5-915464594C16}"/>
              </a:ext>
            </a:extLst>
          </p:cNvPr>
          <p:cNvSpPr txBox="1"/>
          <p:nvPr/>
        </p:nvSpPr>
        <p:spPr>
          <a:xfrm>
            <a:off x="14299174" y="5682656"/>
            <a:ext cx="3507971" cy="1107996"/>
          </a:xfrm>
          <a:prstGeom prst="rect">
            <a:avLst/>
          </a:prstGeom>
          <a:solidFill>
            <a:schemeClr val="bg1">
              <a:lumMod val="95000"/>
            </a:schemeClr>
          </a:solidFill>
        </p:spPr>
        <p:txBody>
          <a:bodyPr wrap="square" rtlCol="0">
            <a:spAutoFit/>
          </a:bodyPr>
          <a:lstStyle>
            <a:defPPr>
              <a:defRPr lang="en-US"/>
            </a:defPPr>
            <a:lvl1pPr marL="174625" marR="0" lvl="0" indent="-174625" defTabSz="914400" fontAlgn="auto">
              <a:lnSpc>
                <a:spcPct val="100000"/>
              </a:lnSpc>
              <a:spcBef>
                <a:spcPts val="0"/>
              </a:spcBef>
              <a:spcAft>
                <a:spcPts val="0"/>
              </a:spcAft>
              <a:buClrTx/>
              <a:buSzTx/>
              <a:buFont typeface="Arial" panose="020B0604020202020204" pitchFamily="34" charset="0"/>
              <a:buChar char="•"/>
              <a:tabLst/>
              <a:defRPr kumimoji="0" sz="2200" b="1" i="0" u="none" strike="noStrike" cap="none" spc="0" normalizeH="0" baseline="0">
                <a:ln>
                  <a:noFill/>
                </a:ln>
                <a:solidFill>
                  <a:prstClr val="black"/>
                </a:solidFill>
                <a:effectLst/>
                <a:uLnTx/>
                <a:uFillTx/>
                <a:latin typeface="Avenir Next LT Pro" panose="020B0504020202020204" pitchFamily="34" charset="0"/>
              </a:defRPr>
            </a:lvl1pPr>
          </a:lstStyle>
          <a:p>
            <a:r>
              <a:rPr lang="en-US" sz="3300" dirty="0"/>
              <a:t>Food security</a:t>
            </a:r>
          </a:p>
          <a:p>
            <a:r>
              <a:rPr lang="en-US" sz="3300" dirty="0"/>
              <a:t>Housing</a:t>
            </a:r>
          </a:p>
        </p:txBody>
      </p:sp>
      <p:sp>
        <p:nvSpPr>
          <p:cNvPr id="5" name="TextBox 4">
            <a:extLst>
              <a:ext uri="{FF2B5EF4-FFF2-40B4-BE49-F238E27FC236}">
                <a16:creationId xmlns:a16="http://schemas.microsoft.com/office/drawing/2014/main" id="{C8AEC30E-FAD2-55C6-143A-B86EDE0E76EB}"/>
              </a:ext>
            </a:extLst>
          </p:cNvPr>
          <p:cNvSpPr txBox="1"/>
          <p:nvPr/>
        </p:nvSpPr>
        <p:spPr>
          <a:xfrm>
            <a:off x="473500" y="5543978"/>
            <a:ext cx="3507971" cy="1107996"/>
          </a:xfrm>
          <a:prstGeom prst="rect">
            <a:avLst/>
          </a:prstGeom>
          <a:solidFill>
            <a:schemeClr val="bg1">
              <a:lumMod val="95000"/>
            </a:schemeClr>
          </a:solidFill>
        </p:spPr>
        <p:txBody>
          <a:bodyPr wrap="square" rtlCol="0">
            <a:spAutoFit/>
          </a:bodyPr>
          <a:lstStyle/>
          <a:p>
            <a:pPr marL="261938" indent="-261938" defTabSz="1371600">
              <a:buFont typeface="Arial" panose="020B0604020202020204" pitchFamily="34" charset="0"/>
              <a:buChar char="•"/>
              <a:defRPr/>
            </a:pPr>
            <a:r>
              <a:rPr lang="en-US" sz="3300" b="1" dirty="0">
                <a:solidFill>
                  <a:prstClr val="black"/>
                </a:solidFill>
                <a:latin typeface="Avenir Next LT Pro" panose="020B0504020202020204" pitchFamily="34" charset="0"/>
              </a:rPr>
              <a:t>Educational Opportunities</a:t>
            </a:r>
            <a:endParaRPr lang="en-US" sz="3300" i="1" dirty="0">
              <a:solidFill>
                <a:prstClr val="black"/>
              </a:solidFill>
              <a:latin typeface="Avenir Next LT Pro" panose="020B0504020202020204" pitchFamily="34" charset="0"/>
            </a:endParaRPr>
          </a:p>
        </p:txBody>
      </p:sp>
      <p:sp>
        <p:nvSpPr>
          <p:cNvPr id="8" name="TextBox 7">
            <a:extLst>
              <a:ext uri="{FF2B5EF4-FFF2-40B4-BE49-F238E27FC236}">
                <a16:creationId xmlns:a16="http://schemas.microsoft.com/office/drawing/2014/main" id="{D7BB9423-30E2-462C-E4D4-6BB8A118EEDA}"/>
              </a:ext>
            </a:extLst>
          </p:cNvPr>
          <p:cNvSpPr txBox="1"/>
          <p:nvPr/>
        </p:nvSpPr>
        <p:spPr>
          <a:xfrm>
            <a:off x="10773294" y="2607353"/>
            <a:ext cx="7041207" cy="1107996"/>
          </a:xfrm>
          <a:prstGeom prst="rect">
            <a:avLst/>
          </a:prstGeom>
          <a:solidFill>
            <a:schemeClr val="bg1">
              <a:lumMod val="95000"/>
            </a:schemeClr>
          </a:solidFill>
        </p:spPr>
        <p:txBody>
          <a:bodyPr wrap="square" rtlCol="0">
            <a:spAutoFit/>
          </a:bodyPr>
          <a:lstStyle>
            <a:defPPr>
              <a:defRPr lang="en-US"/>
            </a:defPPr>
            <a:lvl1pPr marL="174625" marR="0" lvl="0" indent="-174625" defTabSz="914400" fontAlgn="auto">
              <a:lnSpc>
                <a:spcPct val="100000"/>
              </a:lnSpc>
              <a:spcBef>
                <a:spcPts val="0"/>
              </a:spcBef>
              <a:spcAft>
                <a:spcPts val="0"/>
              </a:spcAft>
              <a:buClrTx/>
              <a:buSzTx/>
              <a:buFont typeface="Arial" panose="020B0604020202020204" pitchFamily="34" charset="0"/>
              <a:buChar char="•"/>
              <a:tabLst/>
              <a:defRPr kumimoji="0" sz="2200" b="1" i="0" u="none" strike="noStrike" cap="none" spc="0" normalizeH="0" baseline="0">
                <a:ln>
                  <a:noFill/>
                </a:ln>
                <a:solidFill>
                  <a:prstClr val="black"/>
                </a:solidFill>
                <a:effectLst/>
                <a:uLnTx/>
                <a:uFillTx/>
                <a:latin typeface="Avenir Next LT Pro" panose="020B0504020202020204" pitchFamily="34" charset="0"/>
              </a:defRPr>
            </a:lvl1pPr>
          </a:lstStyle>
          <a:p>
            <a:r>
              <a:rPr lang="en-US" sz="3300" dirty="0"/>
              <a:t>Adverse childhood experiences</a:t>
            </a:r>
          </a:p>
          <a:p>
            <a:r>
              <a:rPr lang="en-US" sz="3300" dirty="0"/>
              <a:t>Family &amp; community support</a:t>
            </a:r>
          </a:p>
        </p:txBody>
      </p:sp>
      <p:sp>
        <p:nvSpPr>
          <p:cNvPr id="10" name="TextBox 9">
            <a:extLst>
              <a:ext uri="{FF2B5EF4-FFF2-40B4-BE49-F238E27FC236}">
                <a16:creationId xmlns:a16="http://schemas.microsoft.com/office/drawing/2014/main" id="{63BC8E5D-8033-E888-AA25-78049998ADA4}"/>
              </a:ext>
            </a:extLst>
          </p:cNvPr>
          <p:cNvSpPr txBox="1"/>
          <p:nvPr/>
        </p:nvSpPr>
        <p:spPr>
          <a:xfrm>
            <a:off x="473499" y="2607353"/>
            <a:ext cx="5876577" cy="1107996"/>
          </a:xfrm>
          <a:prstGeom prst="rect">
            <a:avLst/>
          </a:prstGeom>
          <a:solidFill>
            <a:schemeClr val="bg1">
              <a:lumMod val="95000"/>
            </a:schemeClr>
          </a:solidFill>
        </p:spPr>
        <p:txBody>
          <a:bodyPr wrap="square" rtlCol="0">
            <a:spAutoFit/>
          </a:bodyPr>
          <a:lstStyle>
            <a:defPPr>
              <a:defRPr lang="en-US"/>
            </a:defPPr>
            <a:lvl1pPr marL="174625" marR="0" lvl="0" indent="-174625" defTabSz="914400" fontAlgn="auto">
              <a:lnSpc>
                <a:spcPct val="100000"/>
              </a:lnSpc>
              <a:spcBef>
                <a:spcPts val="0"/>
              </a:spcBef>
              <a:spcAft>
                <a:spcPts val="0"/>
              </a:spcAft>
              <a:buClrTx/>
              <a:buSzTx/>
              <a:buFont typeface="Arial" panose="020B0604020202020204" pitchFamily="34" charset="0"/>
              <a:buChar char="•"/>
              <a:tabLst/>
              <a:defRPr kumimoji="0" sz="2200" b="1" i="0" u="none" strike="noStrike" cap="none" spc="0" normalizeH="0" baseline="0">
                <a:ln>
                  <a:noFill/>
                </a:ln>
                <a:solidFill>
                  <a:prstClr val="black"/>
                </a:solidFill>
                <a:effectLst/>
                <a:uLnTx/>
                <a:uFillTx/>
                <a:latin typeface="Avenir Next LT Pro" panose="020B0504020202020204" pitchFamily="34" charset="0"/>
              </a:defRPr>
            </a:lvl1pPr>
          </a:lstStyle>
          <a:p>
            <a:r>
              <a:rPr lang="en-US" sz="3300" dirty="0"/>
              <a:t>Physical &amp; mental health</a:t>
            </a:r>
          </a:p>
          <a:p>
            <a:r>
              <a:rPr lang="en-US" sz="3300" dirty="0"/>
              <a:t>Health care access</a:t>
            </a:r>
          </a:p>
        </p:txBody>
      </p:sp>
      <p:pic>
        <p:nvPicPr>
          <p:cNvPr id="4" name="Content Placeholder 3">
            <a:extLst>
              <a:ext uri="{FF2B5EF4-FFF2-40B4-BE49-F238E27FC236}">
                <a16:creationId xmlns:a16="http://schemas.microsoft.com/office/drawing/2014/main" id="{551C0A45-1FF3-5784-DAC2-751E965F250F}"/>
              </a:ext>
            </a:extLst>
          </p:cNvPr>
          <p:cNvPicPr>
            <a:picLocks noGrp="1" noChangeAspect="1"/>
          </p:cNvPicPr>
          <p:nvPr>
            <p:ph idx="1"/>
          </p:nvPr>
        </p:nvPicPr>
        <p:blipFill>
          <a:blip r:embed="rId3"/>
          <a:stretch>
            <a:fillRect/>
          </a:stretch>
        </p:blipFill>
        <p:spPr>
          <a:xfrm>
            <a:off x="3685877" y="2922367"/>
            <a:ext cx="10908890" cy="5817146"/>
          </a:xfrm>
          <a:prstGeom prst="rect">
            <a:avLst/>
          </a:prstGeom>
          <a:effectLst>
            <a:outerShdw blurRad="50800" dist="38100" dir="8100000" algn="tr" rotWithShape="0">
              <a:prstClr val="black">
                <a:alpha val="40000"/>
              </a:prstClr>
            </a:outerShdw>
          </a:effectLst>
        </p:spPr>
      </p:pic>
      <p:sp>
        <p:nvSpPr>
          <p:cNvPr id="9" name="TextBox 8">
            <a:extLst>
              <a:ext uri="{FF2B5EF4-FFF2-40B4-BE49-F238E27FC236}">
                <a16:creationId xmlns:a16="http://schemas.microsoft.com/office/drawing/2014/main" id="{93AFC040-588F-BDE7-356F-BAB79B1628FB}"/>
              </a:ext>
            </a:extLst>
          </p:cNvPr>
          <p:cNvSpPr txBox="1"/>
          <p:nvPr/>
        </p:nvSpPr>
        <p:spPr>
          <a:xfrm>
            <a:off x="6035782" y="986496"/>
            <a:ext cx="6016928" cy="1107996"/>
          </a:xfrm>
          <a:prstGeom prst="rect">
            <a:avLst/>
          </a:prstGeom>
          <a:solidFill>
            <a:schemeClr val="bg1">
              <a:lumMod val="95000"/>
            </a:schemeClr>
          </a:solidFill>
        </p:spPr>
        <p:txBody>
          <a:bodyPr wrap="square" rtlCol="0">
            <a:spAutoFit/>
          </a:bodyPr>
          <a:lstStyle>
            <a:defPPr>
              <a:defRPr lang="en-US"/>
            </a:defPPr>
            <a:lvl1pPr marL="174625" marR="0" lvl="0" indent="-174625" defTabSz="914400" fontAlgn="auto">
              <a:lnSpc>
                <a:spcPct val="100000"/>
              </a:lnSpc>
              <a:spcBef>
                <a:spcPts val="0"/>
              </a:spcBef>
              <a:spcAft>
                <a:spcPts val="0"/>
              </a:spcAft>
              <a:buClrTx/>
              <a:buSzTx/>
              <a:buFont typeface="Arial" panose="020B0604020202020204" pitchFamily="34" charset="0"/>
              <a:buChar char="•"/>
              <a:tabLst/>
              <a:defRPr kumimoji="0" sz="2200" b="1" i="0" u="none" strike="noStrike" cap="none" spc="0" normalizeH="0" baseline="0">
                <a:ln>
                  <a:noFill/>
                </a:ln>
                <a:solidFill>
                  <a:prstClr val="black"/>
                </a:solidFill>
                <a:effectLst/>
                <a:uLnTx/>
                <a:uFillTx/>
                <a:latin typeface="Avenir Next LT Pro" panose="020B0504020202020204" pitchFamily="34" charset="0"/>
              </a:defRPr>
            </a:lvl1pPr>
          </a:lstStyle>
          <a:p>
            <a:r>
              <a:rPr lang="en-US" sz="3300" dirty="0"/>
              <a:t>Disaster preparedness</a:t>
            </a:r>
          </a:p>
          <a:p>
            <a:r>
              <a:rPr lang="en-US" sz="3300" dirty="0"/>
              <a:t>Worker well-being</a:t>
            </a:r>
          </a:p>
        </p:txBody>
      </p:sp>
      <p:sp>
        <p:nvSpPr>
          <p:cNvPr id="2" name="Rectangle 1">
            <a:extLst>
              <a:ext uri="{FF2B5EF4-FFF2-40B4-BE49-F238E27FC236}">
                <a16:creationId xmlns:a16="http://schemas.microsoft.com/office/drawing/2014/main" id="{39E838EB-EF05-86DF-908F-DB5408065643}"/>
              </a:ext>
            </a:extLst>
          </p:cNvPr>
          <p:cNvSpPr/>
          <p:nvPr/>
        </p:nvSpPr>
        <p:spPr>
          <a:xfrm>
            <a:off x="2878282" y="9147206"/>
            <a:ext cx="12331931" cy="5486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Avenir Next LT Pro" panose="020B0504020202020204" pitchFamily="34" charset="0"/>
              </a:rPr>
              <a:t>Identifying Challenges and Solutions</a:t>
            </a:r>
          </a:p>
        </p:txBody>
      </p:sp>
      <p:sp>
        <p:nvSpPr>
          <p:cNvPr id="3" name="Rectangle 2">
            <a:extLst>
              <a:ext uri="{FF2B5EF4-FFF2-40B4-BE49-F238E27FC236}">
                <a16:creationId xmlns:a16="http://schemas.microsoft.com/office/drawing/2014/main" id="{FAC6FFBF-162B-456B-2277-F35187A07F01}"/>
              </a:ext>
            </a:extLst>
          </p:cNvPr>
          <p:cNvSpPr/>
          <p:nvPr/>
        </p:nvSpPr>
        <p:spPr>
          <a:xfrm>
            <a:off x="10566217" y="2437929"/>
            <a:ext cx="7430837" cy="691375"/>
          </a:xfrm>
          <a:prstGeom prst="rect">
            <a:avLst/>
          </a:prstGeom>
          <a:noFill/>
          <a:ln w="1492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2697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E41BDC-5B25-10C7-F685-B25FEDA9FD70}"/>
              </a:ext>
            </a:extLst>
          </p:cNvPr>
          <p:cNvPicPr>
            <a:picLocks noChangeAspect="1"/>
          </p:cNvPicPr>
          <p:nvPr/>
        </p:nvPicPr>
        <p:blipFill>
          <a:blip r:embed="rId2"/>
          <a:stretch>
            <a:fillRect/>
          </a:stretch>
        </p:blipFill>
        <p:spPr>
          <a:xfrm>
            <a:off x="98185" y="1026249"/>
            <a:ext cx="18112459" cy="8055406"/>
          </a:xfrm>
          <a:prstGeom prst="rect">
            <a:avLst/>
          </a:prstGeom>
        </p:spPr>
      </p:pic>
    </p:spTree>
    <p:extLst>
      <p:ext uri="{BB962C8B-B14F-4D97-AF65-F5344CB8AC3E}">
        <p14:creationId xmlns:p14="http://schemas.microsoft.com/office/powerpoint/2010/main" val="48321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3F0DD9-4C35-D285-93BD-B7155A3DCCBD}"/>
              </a:ext>
            </a:extLst>
          </p:cNvPr>
          <p:cNvPicPr>
            <a:picLocks noChangeAspect="1"/>
          </p:cNvPicPr>
          <p:nvPr/>
        </p:nvPicPr>
        <p:blipFill>
          <a:blip r:embed="rId3"/>
          <a:stretch>
            <a:fillRect/>
          </a:stretch>
        </p:blipFill>
        <p:spPr>
          <a:xfrm>
            <a:off x="0" y="623454"/>
            <a:ext cx="18271235" cy="9580137"/>
          </a:xfrm>
          <a:prstGeom prst="rect">
            <a:avLst/>
          </a:prstGeom>
        </p:spPr>
      </p:pic>
      <p:sp>
        <p:nvSpPr>
          <p:cNvPr id="4" name="Rectangle 3">
            <a:extLst>
              <a:ext uri="{FF2B5EF4-FFF2-40B4-BE49-F238E27FC236}">
                <a16:creationId xmlns:a16="http://schemas.microsoft.com/office/drawing/2014/main" id="{881DCC1B-1A9E-4D95-A62B-48FA7F7BEC3E}"/>
              </a:ext>
            </a:extLst>
          </p:cNvPr>
          <p:cNvSpPr/>
          <p:nvPr/>
        </p:nvSpPr>
        <p:spPr>
          <a:xfrm>
            <a:off x="5548745" y="353431"/>
            <a:ext cx="2389909" cy="9580137"/>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684F68F-CA0D-76CA-2A7E-400B7625C4FA}"/>
              </a:ext>
            </a:extLst>
          </p:cNvPr>
          <p:cNvSpPr txBox="1"/>
          <p:nvPr/>
        </p:nvSpPr>
        <p:spPr>
          <a:xfrm>
            <a:off x="50807" y="144635"/>
            <a:ext cx="5447132" cy="646331"/>
          </a:xfrm>
          <a:prstGeom prst="rect">
            <a:avLst/>
          </a:prstGeom>
          <a:noFill/>
        </p:spPr>
        <p:txBody>
          <a:bodyPr wrap="none" rtlCol="0">
            <a:spAutoFit/>
          </a:bodyPr>
          <a:lstStyle/>
          <a:p>
            <a:r>
              <a:rPr lang="en-US" sz="3600" dirty="0">
                <a:latin typeface="Avenir Next LT Pro" panose="020B0504020202020204" pitchFamily="34" charset="0"/>
              </a:rPr>
              <a:t>Community Sample Total</a:t>
            </a:r>
          </a:p>
        </p:txBody>
      </p:sp>
    </p:spTree>
    <p:extLst>
      <p:ext uri="{BB962C8B-B14F-4D97-AF65-F5344CB8AC3E}">
        <p14:creationId xmlns:p14="http://schemas.microsoft.com/office/powerpoint/2010/main" val="271488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3F0DD9-4C35-D285-93BD-B7155A3DCCBD}"/>
              </a:ext>
            </a:extLst>
          </p:cNvPr>
          <p:cNvPicPr>
            <a:picLocks noChangeAspect="1"/>
          </p:cNvPicPr>
          <p:nvPr/>
        </p:nvPicPr>
        <p:blipFill>
          <a:blip r:embed="rId3"/>
          <a:stretch>
            <a:fillRect/>
          </a:stretch>
        </p:blipFill>
        <p:spPr>
          <a:xfrm>
            <a:off x="0" y="623454"/>
            <a:ext cx="18271235" cy="9580137"/>
          </a:xfrm>
          <a:prstGeom prst="rect">
            <a:avLst/>
          </a:prstGeom>
        </p:spPr>
      </p:pic>
      <p:pic>
        <p:nvPicPr>
          <p:cNvPr id="2" name="Picture 1">
            <a:extLst>
              <a:ext uri="{FF2B5EF4-FFF2-40B4-BE49-F238E27FC236}">
                <a16:creationId xmlns:a16="http://schemas.microsoft.com/office/drawing/2014/main" id="{001D61E2-E6A4-A735-A993-39F5ECC8119C}"/>
              </a:ext>
            </a:extLst>
          </p:cNvPr>
          <p:cNvPicPr>
            <a:picLocks noChangeAspect="1"/>
          </p:cNvPicPr>
          <p:nvPr/>
        </p:nvPicPr>
        <p:blipFill>
          <a:blip r:embed="rId4"/>
          <a:stretch>
            <a:fillRect/>
          </a:stretch>
        </p:blipFill>
        <p:spPr>
          <a:xfrm>
            <a:off x="8021782" y="623454"/>
            <a:ext cx="17890662" cy="9642764"/>
          </a:xfrm>
          <a:prstGeom prst="rect">
            <a:avLst/>
          </a:prstGeom>
        </p:spPr>
      </p:pic>
      <p:sp>
        <p:nvSpPr>
          <p:cNvPr id="5" name="Rectangle 4">
            <a:extLst>
              <a:ext uri="{FF2B5EF4-FFF2-40B4-BE49-F238E27FC236}">
                <a16:creationId xmlns:a16="http://schemas.microsoft.com/office/drawing/2014/main" id="{D05751D8-0876-26D9-F3A7-CD4E02CF272A}"/>
              </a:ext>
            </a:extLst>
          </p:cNvPr>
          <p:cNvSpPr/>
          <p:nvPr/>
        </p:nvSpPr>
        <p:spPr>
          <a:xfrm>
            <a:off x="5701145" y="505831"/>
            <a:ext cx="2389909" cy="9580137"/>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81DCC1B-1A9E-4D95-A62B-48FA7F7BEC3E}"/>
              </a:ext>
            </a:extLst>
          </p:cNvPr>
          <p:cNvSpPr/>
          <p:nvPr/>
        </p:nvSpPr>
        <p:spPr>
          <a:xfrm>
            <a:off x="13416885" y="353431"/>
            <a:ext cx="2389909" cy="9580137"/>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6D1AEE8-0DBD-53A1-9325-9F9DE1751D21}"/>
              </a:ext>
            </a:extLst>
          </p:cNvPr>
          <p:cNvSpPr txBox="1"/>
          <p:nvPr/>
        </p:nvSpPr>
        <p:spPr>
          <a:xfrm>
            <a:off x="50807" y="144635"/>
            <a:ext cx="5447132" cy="646331"/>
          </a:xfrm>
          <a:prstGeom prst="rect">
            <a:avLst/>
          </a:prstGeom>
          <a:noFill/>
        </p:spPr>
        <p:txBody>
          <a:bodyPr wrap="none" rtlCol="0">
            <a:spAutoFit/>
          </a:bodyPr>
          <a:lstStyle/>
          <a:p>
            <a:r>
              <a:rPr lang="en-US" sz="3600" dirty="0">
                <a:latin typeface="Avenir Next LT Pro" panose="020B0504020202020204" pitchFamily="34" charset="0"/>
              </a:rPr>
              <a:t>Community Sample Total</a:t>
            </a:r>
          </a:p>
        </p:txBody>
      </p:sp>
      <p:sp>
        <p:nvSpPr>
          <p:cNvPr id="7" name="TextBox 6">
            <a:extLst>
              <a:ext uri="{FF2B5EF4-FFF2-40B4-BE49-F238E27FC236}">
                <a16:creationId xmlns:a16="http://schemas.microsoft.com/office/drawing/2014/main" id="{5C8E4EA5-8882-019C-6306-8450A4881E65}"/>
              </a:ext>
            </a:extLst>
          </p:cNvPr>
          <p:cNvSpPr txBox="1"/>
          <p:nvPr/>
        </p:nvSpPr>
        <p:spPr>
          <a:xfrm>
            <a:off x="8411090" y="103354"/>
            <a:ext cx="4825360" cy="646331"/>
          </a:xfrm>
          <a:prstGeom prst="rect">
            <a:avLst/>
          </a:prstGeom>
          <a:noFill/>
        </p:spPr>
        <p:txBody>
          <a:bodyPr wrap="none" rtlCol="0">
            <a:spAutoFit/>
          </a:bodyPr>
          <a:lstStyle/>
          <a:p>
            <a:r>
              <a:rPr lang="en-US" sz="3600" dirty="0">
                <a:latin typeface="Avenir Next LT Pro" panose="020B0504020202020204" pitchFamily="34" charset="0"/>
              </a:rPr>
              <a:t>Annual Income &lt;$35k</a:t>
            </a:r>
          </a:p>
        </p:txBody>
      </p:sp>
    </p:spTree>
    <p:extLst>
      <p:ext uri="{BB962C8B-B14F-4D97-AF65-F5344CB8AC3E}">
        <p14:creationId xmlns:p14="http://schemas.microsoft.com/office/powerpoint/2010/main" val="3302836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ABC510-4567-FFC7-0D16-D8DC584FFFE9}"/>
              </a:ext>
            </a:extLst>
          </p:cNvPr>
          <p:cNvPicPr>
            <a:picLocks noChangeAspect="1"/>
          </p:cNvPicPr>
          <p:nvPr/>
        </p:nvPicPr>
        <p:blipFill>
          <a:blip r:embed="rId2"/>
          <a:stretch>
            <a:fillRect/>
          </a:stretch>
        </p:blipFill>
        <p:spPr>
          <a:xfrm>
            <a:off x="143082" y="1568005"/>
            <a:ext cx="19389186" cy="6570155"/>
          </a:xfrm>
          <a:prstGeom prst="rect">
            <a:avLst/>
          </a:prstGeom>
        </p:spPr>
      </p:pic>
      <p:sp>
        <p:nvSpPr>
          <p:cNvPr id="2" name="TextBox 1">
            <a:extLst>
              <a:ext uri="{FF2B5EF4-FFF2-40B4-BE49-F238E27FC236}">
                <a16:creationId xmlns:a16="http://schemas.microsoft.com/office/drawing/2014/main" id="{368B2CF6-BF45-6EAD-C980-4FC642CE8F94}"/>
              </a:ext>
            </a:extLst>
          </p:cNvPr>
          <p:cNvSpPr txBox="1"/>
          <p:nvPr/>
        </p:nvSpPr>
        <p:spPr>
          <a:xfrm>
            <a:off x="2392357" y="8430034"/>
            <a:ext cx="14328100" cy="1200329"/>
          </a:xfrm>
          <a:prstGeom prst="rect">
            <a:avLst/>
          </a:prstGeom>
          <a:noFill/>
        </p:spPr>
        <p:txBody>
          <a:bodyPr wrap="square" rtlCol="0">
            <a:spAutoFit/>
          </a:bodyPr>
          <a:lstStyle/>
          <a:p>
            <a:r>
              <a:rPr lang="en-US" sz="3600" dirty="0">
                <a:latin typeface="Avenir Next LT Pro Light" panose="020B0304020202020204" pitchFamily="34" charset="0"/>
              </a:rPr>
              <a:t>In general, lower annual household income is associated with self-reported ACEs</a:t>
            </a:r>
          </a:p>
        </p:txBody>
      </p:sp>
    </p:spTree>
    <p:extLst>
      <p:ext uri="{BB962C8B-B14F-4D97-AF65-F5344CB8AC3E}">
        <p14:creationId xmlns:p14="http://schemas.microsoft.com/office/powerpoint/2010/main" val="231770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3E4AE2-1179-F861-C9B5-915464594C16}"/>
              </a:ext>
            </a:extLst>
          </p:cNvPr>
          <p:cNvSpPr txBox="1"/>
          <p:nvPr/>
        </p:nvSpPr>
        <p:spPr>
          <a:xfrm>
            <a:off x="14299174" y="5682656"/>
            <a:ext cx="3507971" cy="1107996"/>
          </a:xfrm>
          <a:prstGeom prst="rect">
            <a:avLst/>
          </a:prstGeom>
          <a:solidFill>
            <a:schemeClr val="bg1">
              <a:lumMod val="95000"/>
            </a:schemeClr>
          </a:solidFill>
        </p:spPr>
        <p:txBody>
          <a:bodyPr wrap="square" rtlCol="0">
            <a:spAutoFit/>
          </a:bodyPr>
          <a:lstStyle>
            <a:defPPr>
              <a:defRPr lang="en-US"/>
            </a:defPPr>
            <a:lvl1pPr marL="174625" marR="0" lvl="0" indent="-174625" defTabSz="914400" fontAlgn="auto">
              <a:lnSpc>
                <a:spcPct val="100000"/>
              </a:lnSpc>
              <a:spcBef>
                <a:spcPts val="0"/>
              </a:spcBef>
              <a:spcAft>
                <a:spcPts val="0"/>
              </a:spcAft>
              <a:buClrTx/>
              <a:buSzTx/>
              <a:buFont typeface="Arial" panose="020B0604020202020204" pitchFamily="34" charset="0"/>
              <a:buChar char="•"/>
              <a:tabLst/>
              <a:defRPr kumimoji="0" sz="2200" b="1" i="0" u="none" strike="noStrike" cap="none" spc="0" normalizeH="0" baseline="0">
                <a:ln>
                  <a:noFill/>
                </a:ln>
                <a:solidFill>
                  <a:prstClr val="black"/>
                </a:solidFill>
                <a:effectLst/>
                <a:uLnTx/>
                <a:uFillTx/>
                <a:latin typeface="Avenir Next LT Pro" panose="020B0504020202020204" pitchFamily="34" charset="0"/>
              </a:defRPr>
            </a:lvl1pPr>
          </a:lstStyle>
          <a:p>
            <a:r>
              <a:rPr lang="en-US" sz="3300" dirty="0"/>
              <a:t>Food security</a:t>
            </a:r>
          </a:p>
          <a:p>
            <a:r>
              <a:rPr lang="en-US" sz="3300" dirty="0"/>
              <a:t>Housing</a:t>
            </a:r>
          </a:p>
        </p:txBody>
      </p:sp>
      <p:sp>
        <p:nvSpPr>
          <p:cNvPr id="5" name="TextBox 4">
            <a:extLst>
              <a:ext uri="{FF2B5EF4-FFF2-40B4-BE49-F238E27FC236}">
                <a16:creationId xmlns:a16="http://schemas.microsoft.com/office/drawing/2014/main" id="{C8AEC30E-FAD2-55C6-143A-B86EDE0E76EB}"/>
              </a:ext>
            </a:extLst>
          </p:cNvPr>
          <p:cNvSpPr txBox="1"/>
          <p:nvPr/>
        </p:nvSpPr>
        <p:spPr>
          <a:xfrm>
            <a:off x="473500" y="5543978"/>
            <a:ext cx="3507971" cy="1107996"/>
          </a:xfrm>
          <a:prstGeom prst="rect">
            <a:avLst/>
          </a:prstGeom>
          <a:solidFill>
            <a:schemeClr val="bg1">
              <a:lumMod val="95000"/>
            </a:schemeClr>
          </a:solidFill>
        </p:spPr>
        <p:txBody>
          <a:bodyPr wrap="square" rtlCol="0">
            <a:spAutoFit/>
          </a:bodyPr>
          <a:lstStyle/>
          <a:p>
            <a:pPr marL="261938" indent="-261938" defTabSz="1371600">
              <a:buFont typeface="Arial" panose="020B0604020202020204" pitchFamily="34" charset="0"/>
              <a:buChar char="•"/>
              <a:defRPr/>
            </a:pPr>
            <a:r>
              <a:rPr lang="en-US" sz="3300" b="1" dirty="0">
                <a:solidFill>
                  <a:prstClr val="black"/>
                </a:solidFill>
                <a:latin typeface="Avenir Next LT Pro" panose="020B0504020202020204" pitchFamily="34" charset="0"/>
              </a:rPr>
              <a:t>Educational Opportunities</a:t>
            </a:r>
            <a:endParaRPr lang="en-US" sz="3300" i="1" dirty="0">
              <a:solidFill>
                <a:prstClr val="black"/>
              </a:solidFill>
              <a:latin typeface="Avenir Next LT Pro" panose="020B0504020202020204" pitchFamily="34" charset="0"/>
            </a:endParaRPr>
          </a:p>
        </p:txBody>
      </p:sp>
      <p:sp>
        <p:nvSpPr>
          <p:cNvPr id="8" name="TextBox 7">
            <a:extLst>
              <a:ext uri="{FF2B5EF4-FFF2-40B4-BE49-F238E27FC236}">
                <a16:creationId xmlns:a16="http://schemas.microsoft.com/office/drawing/2014/main" id="{D7BB9423-30E2-462C-E4D4-6BB8A118EEDA}"/>
              </a:ext>
            </a:extLst>
          </p:cNvPr>
          <p:cNvSpPr txBox="1"/>
          <p:nvPr/>
        </p:nvSpPr>
        <p:spPr>
          <a:xfrm>
            <a:off x="10773294" y="2607353"/>
            <a:ext cx="7041207" cy="1107996"/>
          </a:xfrm>
          <a:prstGeom prst="rect">
            <a:avLst/>
          </a:prstGeom>
          <a:solidFill>
            <a:schemeClr val="bg1">
              <a:lumMod val="95000"/>
            </a:schemeClr>
          </a:solidFill>
        </p:spPr>
        <p:txBody>
          <a:bodyPr wrap="square" rtlCol="0">
            <a:spAutoFit/>
          </a:bodyPr>
          <a:lstStyle>
            <a:defPPr>
              <a:defRPr lang="en-US"/>
            </a:defPPr>
            <a:lvl1pPr marL="174625" marR="0" lvl="0" indent="-174625" defTabSz="914400" fontAlgn="auto">
              <a:lnSpc>
                <a:spcPct val="100000"/>
              </a:lnSpc>
              <a:spcBef>
                <a:spcPts val="0"/>
              </a:spcBef>
              <a:spcAft>
                <a:spcPts val="0"/>
              </a:spcAft>
              <a:buClrTx/>
              <a:buSzTx/>
              <a:buFont typeface="Arial" panose="020B0604020202020204" pitchFamily="34" charset="0"/>
              <a:buChar char="•"/>
              <a:tabLst/>
              <a:defRPr kumimoji="0" sz="2200" b="1" i="0" u="none" strike="noStrike" cap="none" spc="0" normalizeH="0" baseline="0">
                <a:ln>
                  <a:noFill/>
                </a:ln>
                <a:solidFill>
                  <a:prstClr val="black"/>
                </a:solidFill>
                <a:effectLst/>
                <a:uLnTx/>
                <a:uFillTx/>
                <a:latin typeface="Avenir Next LT Pro" panose="020B0504020202020204" pitchFamily="34" charset="0"/>
              </a:defRPr>
            </a:lvl1pPr>
          </a:lstStyle>
          <a:p>
            <a:r>
              <a:rPr lang="en-US" sz="3300" dirty="0"/>
              <a:t>Adverse childhood experiences</a:t>
            </a:r>
          </a:p>
          <a:p>
            <a:r>
              <a:rPr lang="en-US" sz="3300" dirty="0"/>
              <a:t>Family &amp; community support</a:t>
            </a:r>
          </a:p>
        </p:txBody>
      </p:sp>
      <p:sp>
        <p:nvSpPr>
          <p:cNvPr id="10" name="TextBox 9">
            <a:extLst>
              <a:ext uri="{FF2B5EF4-FFF2-40B4-BE49-F238E27FC236}">
                <a16:creationId xmlns:a16="http://schemas.microsoft.com/office/drawing/2014/main" id="{63BC8E5D-8033-E888-AA25-78049998ADA4}"/>
              </a:ext>
            </a:extLst>
          </p:cNvPr>
          <p:cNvSpPr txBox="1"/>
          <p:nvPr/>
        </p:nvSpPr>
        <p:spPr>
          <a:xfrm>
            <a:off x="473499" y="2607353"/>
            <a:ext cx="5876577" cy="1107996"/>
          </a:xfrm>
          <a:prstGeom prst="rect">
            <a:avLst/>
          </a:prstGeom>
          <a:solidFill>
            <a:schemeClr val="bg1">
              <a:lumMod val="95000"/>
            </a:schemeClr>
          </a:solidFill>
        </p:spPr>
        <p:txBody>
          <a:bodyPr wrap="square" rtlCol="0">
            <a:spAutoFit/>
          </a:bodyPr>
          <a:lstStyle>
            <a:defPPr>
              <a:defRPr lang="en-US"/>
            </a:defPPr>
            <a:lvl1pPr marL="174625" marR="0" lvl="0" indent="-174625" defTabSz="914400" fontAlgn="auto">
              <a:lnSpc>
                <a:spcPct val="100000"/>
              </a:lnSpc>
              <a:spcBef>
                <a:spcPts val="0"/>
              </a:spcBef>
              <a:spcAft>
                <a:spcPts val="0"/>
              </a:spcAft>
              <a:buClrTx/>
              <a:buSzTx/>
              <a:buFont typeface="Arial" panose="020B0604020202020204" pitchFamily="34" charset="0"/>
              <a:buChar char="•"/>
              <a:tabLst/>
              <a:defRPr kumimoji="0" sz="2200" b="1" i="0" u="none" strike="noStrike" cap="none" spc="0" normalizeH="0" baseline="0">
                <a:ln>
                  <a:noFill/>
                </a:ln>
                <a:solidFill>
                  <a:prstClr val="black"/>
                </a:solidFill>
                <a:effectLst/>
                <a:uLnTx/>
                <a:uFillTx/>
                <a:latin typeface="Avenir Next LT Pro" panose="020B0504020202020204" pitchFamily="34" charset="0"/>
              </a:defRPr>
            </a:lvl1pPr>
          </a:lstStyle>
          <a:p>
            <a:r>
              <a:rPr lang="en-US" sz="3300" dirty="0"/>
              <a:t>Physical &amp; mental health</a:t>
            </a:r>
          </a:p>
          <a:p>
            <a:r>
              <a:rPr lang="en-US" sz="3300" dirty="0"/>
              <a:t>Health care access</a:t>
            </a:r>
          </a:p>
        </p:txBody>
      </p:sp>
      <p:pic>
        <p:nvPicPr>
          <p:cNvPr id="4" name="Content Placeholder 3">
            <a:extLst>
              <a:ext uri="{FF2B5EF4-FFF2-40B4-BE49-F238E27FC236}">
                <a16:creationId xmlns:a16="http://schemas.microsoft.com/office/drawing/2014/main" id="{551C0A45-1FF3-5784-DAC2-751E965F250F}"/>
              </a:ext>
            </a:extLst>
          </p:cNvPr>
          <p:cNvPicPr>
            <a:picLocks noGrp="1" noChangeAspect="1"/>
          </p:cNvPicPr>
          <p:nvPr>
            <p:ph idx="1"/>
          </p:nvPr>
        </p:nvPicPr>
        <p:blipFill>
          <a:blip r:embed="rId3"/>
          <a:stretch>
            <a:fillRect/>
          </a:stretch>
        </p:blipFill>
        <p:spPr>
          <a:xfrm>
            <a:off x="3685877" y="2922367"/>
            <a:ext cx="10908890" cy="5817146"/>
          </a:xfrm>
          <a:prstGeom prst="rect">
            <a:avLst/>
          </a:prstGeom>
          <a:effectLst>
            <a:outerShdw blurRad="50800" dist="38100" dir="8100000" algn="tr" rotWithShape="0">
              <a:prstClr val="black">
                <a:alpha val="40000"/>
              </a:prstClr>
            </a:outerShdw>
          </a:effectLst>
        </p:spPr>
      </p:pic>
      <p:sp>
        <p:nvSpPr>
          <p:cNvPr id="9" name="TextBox 8">
            <a:extLst>
              <a:ext uri="{FF2B5EF4-FFF2-40B4-BE49-F238E27FC236}">
                <a16:creationId xmlns:a16="http://schemas.microsoft.com/office/drawing/2014/main" id="{93AFC040-588F-BDE7-356F-BAB79B1628FB}"/>
              </a:ext>
            </a:extLst>
          </p:cNvPr>
          <p:cNvSpPr txBox="1"/>
          <p:nvPr/>
        </p:nvSpPr>
        <p:spPr>
          <a:xfrm>
            <a:off x="6035782" y="986496"/>
            <a:ext cx="6016928" cy="1107996"/>
          </a:xfrm>
          <a:prstGeom prst="rect">
            <a:avLst/>
          </a:prstGeom>
          <a:solidFill>
            <a:schemeClr val="bg1">
              <a:lumMod val="95000"/>
            </a:schemeClr>
          </a:solidFill>
        </p:spPr>
        <p:txBody>
          <a:bodyPr wrap="square" rtlCol="0">
            <a:spAutoFit/>
          </a:bodyPr>
          <a:lstStyle>
            <a:defPPr>
              <a:defRPr lang="en-US"/>
            </a:defPPr>
            <a:lvl1pPr marL="174625" marR="0" lvl="0" indent="-174625" defTabSz="914400" fontAlgn="auto">
              <a:lnSpc>
                <a:spcPct val="100000"/>
              </a:lnSpc>
              <a:spcBef>
                <a:spcPts val="0"/>
              </a:spcBef>
              <a:spcAft>
                <a:spcPts val="0"/>
              </a:spcAft>
              <a:buClrTx/>
              <a:buSzTx/>
              <a:buFont typeface="Arial" panose="020B0604020202020204" pitchFamily="34" charset="0"/>
              <a:buChar char="•"/>
              <a:tabLst/>
              <a:defRPr kumimoji="0" sz="2200" b="1" i="0" u="none" strike="noStrike" cap="none" spc="0" normalizeH="0" baseline="0">
                <a:ln>
                  <a:noFill/>
                </a:ln>
                <a:solidFill>
                  <a:prstClr val="black"/>
                </a:solidFill>
                <a:effectLst/>
                <a:uLnTx/>
                <a:uFillTx/>
                <a:latin typeface="Avenir Next LT Pro" panose="020B0504020202020204" pitchFamily="34" charset="0"/>
              </a:defRPr>
            </a:lvl1pPr>
          </a:lstStyle>
          <a:p>
            <a:r>
              <a:rPr lang="en-US" sz="3300" dirty="0"/>
              <a:t>Disaster preparedness</a:t>
            </a:r>
          </a:p>
          <a:p>
            <a:r>
              <a:rPr lang="en-US" sz="3300" dirty="0"/>
              <a:t>Worker well-being</a:t>
            </a:r>
          </a:p>
        </p:txBody>
      </p:sp>
      <p:sp>
        <p:nvSpPr>
          <p:cNvPr id="2" name="Rectangle 1">
            <a:extLst>
              <a:ext uri="{FF2B5EF4-FFF2-40B4-BE49-F238E27FC236}">
                <a16:creationId xmlns:a16="http://schemas.microsoft.com/office/drawing/2014/main" id="{39E838EB-EF05-86DF-908F-DB5408065643}"/>
              </a:ext>
            </a:extLst>
          </p:cNvPr>
          <p:cNvSpPr/>
          <p:nvPr/>
        </p:nvSpPr>
        <p:spPr>
          <a:xfrm>
            <a:off x="2878282" y="9147206"/>
            <a:ext cx="12331931" cy="5486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Avenir Next LT Pro" panose="020B0504020202020204" pitchFamily="34" charset="0"/>
              </a:rPr>
              <a:t>Identifying Challenges and Solutions</a:t>
            </a:r>
          </a:p>
        </p:txBody>
      </p:sp>
      <p:sp>
        <p:nvSpPr>
          <p:cNvPr id="3" name="Rectangle 2">
            <a:extLst>
              <a:ext uri="{FF2B5EF4-FFF2-40B4-BE49-F238E27FC236}">
                <a16:creationId xmlns:a16="http://schemas.microsoft.com/office/drawing/2014/main" id="{FAC6FFBF-162B-456B-2277-F35187A07F01}"/>
              </a:ext>
            </a:extLst>
          </p:cNvPr>
          <p:cNvSpPr/>
          <p:nvPr/>
        </p:nvSpPr>
        <p:spPr>
          <a:xfrm>
            <a:off x="6035782" y="1494265"/>
            <a:ext cx="4424062" cy="691375"/>
          </a:xfrm>
          <a:prstGeom prst="rect">
            <a:avLst/>
          </a:prstGeom>
          <a:noFill/>
          <a:ln w="14922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7809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B9BB36-8236-E5F5-99BB-A53A41D8BBE3}"/>
              </a:ext>
            </a:extLst>
          </p:cNvPr>
          <p:cNvPicPr>
            <a:picLocks noChangeAspect="1"/>
          </p:cNvPicPr>
          <p:nvPr/>
        </p:nvPicPr>
        <p:blipFill>
          <a:blip r:embed="rId3"/>
          <a:stretch>
            <a:fillRect/>
          </a:stretch>
        </p:blipFill>
        <p:spPr>
          <a:xfrm>
            <a:off x="251005" y="1082836"/>
            <a:ext cx="17785990" cy="8121328"/>
          </a:xfrm>
          <a:prstGeom prst="rect">
            <a:avLst/>
          </a:prstGeom>
        </p:spPr>
      </p:pic>
      <p:pic>
        <p:nvPicPr>
          <p:cNvPr id="5" name="Picture 4">
            <a:extLst>
              <a:ext uri="{FF2B5EF4-FFF2-40B4-BE49-F238E27FC236}">
                <a16:creationId xmlns:a16="http://schemas.microsoft.com/office/drawing/2014/main" id="{ED505890-529A-750C-D9C8-F4625E03DA32}"/>
              </a:ext>
            </a:extLst>
          </p:cNvPr>
          <p:cNvPicPr>
            <a:picLocks noChangeAspect="1"/>
          </p:cNvPicPr>
          <p:nvPr/>
        </p:nvPicPr>
        <p:blipFill>
          <a:blip r:embed="rId4"/>
          <a:stretch>
            <a:fillRect/>
          </a:stretch>
        </p:blipFill>
        <p:spPr>
          <a:xfrm>
            <a:off x="4590731" y="1917417"/>
            <a:ext cx="9106538" cy="6452166"/>
          </a:xfrm>
          <a:prstGeom prst="rect">
            <a:avLst/>
          </a:prstGeom>
        </p:spPr>
      </p:pic>
      <p:sp>
        <p:nvSpPr>
          <p:cNvPr id="8" name="Rectangle 7">
            <a:extLst>
              <a:ext uri="{FF2B5EF4-FFF2-40B4-BE49-F238E27FC236}">
                <a16:creationId xmlns:a16="http://schemas.microsoft.com/office/drawing/2014/main" id="{99310944-A87E-AF98-DD71-E10EFC339B4A}"/>
              </a:ext>
            </a:extLst>
          </p:cNvPr>
          <p:cNvSpPr/>
          <p:nvPr/>
        </p:nvSpPr>
        <p:spPr>
          <a:xfrm>
            <a:off x="395785" y="8830101"/>
            <a:ext cx="10522424" cy="245660"/>
          </a:xfrm>
          <a:prstGeom prst="rect">
            <a:avLst/>
          </a:prstGeom>
          <a:solidFill>
            <a:srgbClr val="FFFF00">
              <a:alpha val="37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8018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red, blue, green, and brown worker well-being graphic">
            <a:extLst>
              <a:ext uri="{FF2B5EF4-FFF2-40B4-BE49-F238E27FC236}">
                <a16:creationId xmlns:a16="http://schemas.microsoft.com/office/drawing/2014/main" id="{AFFF7ECB-09BE-D32D-4617-3B3CF9A39A5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61509" y="145473"/>
            <a:ext cx="10113261" cy="10095170"/>
          </a:xfrm>
          <a:prstGeom prst="rect">
            <a:avLst/>
          </a:prstGeom>
          <a:noFill/>
          <a:extLst>
            <a:ext uri="{909E8E84-426E-40DD-AFC4-6F175D3DCCD1}">
              <a14:hiddenFill xmlns:a14="http://schemas.microsoft.com/office/drawing/2010/main">
                <a:solidFill>
                  <a:srgbClr val="FFFFFF"/>
                </a:solidFill>
              </a14:hiddenFill>
            </a:ext>
          </a:extLst>
        </p:spPr>
      </p:pic>
      <p:sp>
        <p:nvSpPr>
          <p:cNvPr id="3" name="Left Arrow 2">
            <a:extLst>
              <a:ext uri="{FF2B5EF4-FFF2-40B4-BE49-F238E27FC236}">
                <a16:creationId xmlns:a16="http://schemas.microsoft.com/office/drawing/2014/main" id="{CF62F3B5-80AB-0C64-10A8-A3D7BBFB980E}"/>
              </a:ext>
            </a:extLst>
          </p:cNvPr>
          <p:cNvSpPr/>
          <p:nvPr/>
        </p:nvSpPr>
        <p:spPr>
          <a:xfrm>
            <a:off x="12918688" y="3715215"/>
            <a:ext cx="2631688" cy="185110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64AD00B0-B933-7DAC-AFD1-0321FB84BFEC}"/>
              </a:ext>
            </a:extLst>
          </p:cNvPr>
          <p:cNvGraphicFramePr>
            <a:graphicFrameLocks noGrp="1"/>
          </p:cNvGraphicFramePr>
          <p:nvPr>
            <p:extLst>
              <p:ext uri="{D42A27DB-BD31-4B8C-83A1-F6EECF244321}">
                <p14:modId xmlns:p14="http://schemas.microsoft.com/office/powerpoint/2010/main" val="1136720157"/>
              </p:ext>
            </p:extLst>
          </p:nvPr>
        </p:nvGraphicFramePr>
        <p:xfrm>
          <a:off x="14882232" y="2800854"/>
          <a:ext cx="3043818" cy="4133853"/>
        </p:xfrm>
        <a:graphic>
          <a:graphicData uri="http://schemas.openxmlformats.org/drawingml/2006/table">
            <a:tbl>
              <a:tblPr>
                <a:tableStyleId>{5C22544A-7EE6-4342-B048-85BDC9FD1C3A}</a:tableStyleId>
              </a:tblPr>
              <a:tblGrid>
                <a:gridCol w="3043818">
                  <a:extLst>
                    <a:ext uri="{9D8B030D-6E8A-4147-A177-3AD203B41FA5}">
                      <a16:colId xmlns:a16="http://schemas.microsoft.com/office/drawing/2014/main" val="1042613042"/>
                    </a:ext>
                  </a:extLst>
                </a:gridCol>
              </a:tblGrid>
              <a:tr h="1640950">
                <a:tc>
                  <a:txBody>
                    <a:bodyPr/>
                    <a:lstStyle/>
                    <a:p>
                      <a:pPr algn="l" fontAlgn="b"/>
                      <a:r>
                        <a:rPr lang="en-US" sz="2800" u="none" strike="noStrike" dirty="0">
                          <a:effectLst/>
                          <a:latin typeface="Avenir Next LT Pro" panose="020B0504020202020204" pitchFamily="34" charset="0"/>
                        </a:rPr>
                        <a:t>Supportive work culture</a:t>
                      </a:r>
                      <a:endParaRPr lang="en-US" sz="2800" b="0" i="0" u="none" strike="noStrike" dirty="0">
                        <a:solidFill>
                          <a:srgbClr val="000000"/>
                        </a:solidFill>
                        <a:effectLst/>
                        <a:latin typeface="Avenir Next LT Pro" panose="020B0504020202020204" pitchFamily="34" charset="0"/>
                      </a:endParaRPr>
                    </a:p>
                  </a:txBody>
                  <a:tcPr marL="9525" marR="9525" marT="9525" marB="0" anchor="b"/>
                </a:tc>
                <a:extLst>
                  <a:ext uri="{0D108BD9-81ED-4DB2-BD59-A6C34878D82A}">
                    <a16:rowId xmlns:a16="http://schemas.microsoft.com/office/drawing/2014/main" val="2281549387"/>
                  </a:ext>
                </a:extLst>
              </a:tr>
              <a:tr h="994965">
                <a:tc>
                  <a:txBody>
                    <a:bodyPr/>
                    <a:lstStyle/>
                    <a:p>
                      <a:pPr algn="l" fontAlgn="b"/>
                      <a:r>
                        <a:rPr lang="en-US" sz="2800" u="none" strike="noStrike" dirty="0">
                          <a:effectLst/>
                          <a:latin typeface="Avenir Next LT Pro" panose="020B0504020202020204" pitchFamily="34" charset="0"/>
                        </a:rPr>
                        <a:t>Health culture at work</a:t>
                      </a:r>
                      <a:endParaRPr lang="en-US" sz="2800" b="0" i="0" u="none" strike="noStrike" dirty="0">
                        <a:solidFill>
                          <a:srgbClr val="000000"/>
                        </a:solidFill>
                        <a:effectLst/>
                        <a:latin typeface="Avenir Next LT Pro" panose="020B0504020202020204" pitchFamily="34" charset="0"/>
                      </a:endParaRPr>
                    </a:p>
                  </a:txBody>
                  <a:tcPr marL="9525" marR="9525" marT="9525" marB="0" anchor="b"/>
                </a:tc>
                <a:extLst>
                  <a:ext uri="{0D108BD9-81ED-4DB2-BD59-A6C34878D82A}">
                    <a16:rowId xmlns:a16="http://schemas.microsoft.com/office/drawing/2014/main" val="810679286"/>
                  </a:ext>
                </a:extLst>
              </a:tr>
              <a:tr h="502973">
                <a:tc>
                  <a:txBody>
                    <a:bodyPr/>
                    <a:lstStyle/>
                    <a:p>
                      <a:pPr algn="l" fontAlgn="b"/>
                      <a:r>
                        <a:rPr lang="en-US" sz="2800" u="none" strike="noStrike" dirty="0">
                          <a:effectLst/>
                          <a:latin typeface="Avenir Next LT Pro" panose="020B0504020202020204" pitchFamily="34" charset="0"/>
                        </a:rPr>
                        <a:t>Benefits</a:t>
                      </a:r>
                      <a:endParaRPr lang="en-US" sz="2800" b="0" i="0" u="none" strike="noStrike" dirty="0">
                        <a:solidFill>
                          <a:srgbClr val="000000"/>
                        </a:solidFill>
                        <a:effectLst/>
                        <a:latin typeface="Avenir Next LT Pro" panose="020B0504020202020204" pitchFamily="34" charset="0"/>
                      </a:endParaRPr>
                    </a:p>
                  </a:txBody>
                  <a:tcPr marL="9525" marR="9525" marT="9525" marB="0" anchor="b"/>
                </a:tc>
                <a:extLst>
                  <a:ext uri="{0D108BD9-81ED-4DB2-BD59-A6C34878D82A}">
                    <a16:rowId xmlns:a16="http://schemas.microsoft.com/office/drawing/2014/main" val="4124275509"/>
                  </a:ext>
                </a:extLst>
              </a:tr>
              <a:tr h="994965">
                <a:tc>
                  <a:txBody>
                    <a:bodyPr/>
                    <a:lstStyle/>
                    <a:p>
                      <a:pPr algn="l" fontAlgn="b"/>
                      <a:r>
                        <a:rPr lang="en-US" sz="2800" u="none" strike="noStrike" dirty="0">
                          <a:effectLst/>
                          <a:latin typeface="Avenir Next LT Pro" panose="020B0504020202020204" pitchFamily="34" charset="0"/>
                        </a:rPr>
                        <a:t>Organization of work and life</a:t>
                      </a:r>
                      <a:endParaRPr lang="en-US" sz="2800" b="0" i="0" u="none" strike="noStrike" dirty="0">
                        <a:solidFill>
                          <a:srgbClr val="000000"/>
                        </a:solidFill>
                        <a:effectLst/>
                        <a:latin typeface="Avenir Next LT Pro" panose="020B0504020202020204" pitchFamily="34" charset="0"/>
                      </a:endParaRPr>
                    </a:p>
                  </a:txBody>
                  <a:tcPr marL="9525" marR="9525" marT="9525" marB="0" anchor="b"/>
                </a:tc>
                <a:extLst>
                  <a:ext uri="{0D108BD9-81ED-4DB2-BD59-A6C34878D82A}">
                    <a16:rowId xmlns:a16="http://schemas.microsoft.com/office/drawing/2014/main" val="557135902"/>
                  </a:ext>
                </a:extLst>
              </a:tr>
            </a:tbl>
          </a:graphicData>
        </a:graphic>
      </p:graphicFrame>
    </p:spTree>
    <p:extLst>
      <p:ext uri="{BB962C8B-B14F-4D97-AF65-F5344CB8AC3E}">
        <p14:creationId xmlns:p14="http://schemas.microsoft.com/office/powerpoint/2010/main" val="2066201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F94CE9-EC64-3D70-A0F0-0D7A2E37E92D}"/>
              </a:ext>
            </a:extLst>
          </p:cNvPr>
          <p:cNvPicPr>
            <a:picLocks noChangeAspect="1"/>
          </p:cNvPicPr>
          <p:nvPr/>
        </p:nvPicPr>
        <p:blipFill>
          <a:blip r:embed="rId3"/>
          <a:stretch>
            <a:fillRect/>
          </a:stretch>
        </p:blipFill>
        <p:spPr>
          <a:xfrm>
            <a:off x="1848779" y="486698"/>
            <a:ext cx="14324500" cy="9593472"/>
          </a:xfrm>
          <a:prstGeom prst="rect">
            <a:avLst/>
          </a:prstGeom>
        </p:spPr>
      </p:pic>
      <p:sp>
        <p:nvSpPr>
          <p:cNvPr id="2" name="TextBox 1">
            <a:extLst>
              <a:ext uri="{FF2B5EF4-FFF2-40B4-BE49-F238E27FC236}">
                <a16:creationId xmlns:a16="http://schemas.microsoft.com/office/drawing/2014/main" id="{BF2B4C65-B233-B286-5A29-FB4A469B9383}"/>
              </a:ext>
            </a:extLst>
          </p:cNvPr>
          <p:cNvSpPr txBox="1"/>
          <p:nvPr/>
        </p:nvSpPr>
        <p:spPr>
          <a:xfrm>
            <a:off x="1848779" y="206830"/>
            <a:ext cx="15926415" cy="1292662"/>
          </a:xfrm>
          <a:prstGeom prst="rect">
            <a:avLst/>
          </a:prstGeom>
          <a:solidFill>
            <a:schemeClr val="bg1"/>
          </a:solidFill>
        </p:spPr>
        <p:txBody>
          <a:bodyPr wrap="square" rtlCol="0">
            <a:spAutoFit/>
          </a:bodyPr>
          <a:lstStyle/>
          <a:p>
            <a:endParaRPr lang="en-US" b="1" dirty="0">
              <a:latin typeface="Avenir Next LT Pro" panose="020B0504020202020204" pitchFamily="34" charset="0"/>
            </a:endParaRPr>
          </a:p>
          <a:p>
            <a:r>
              <a:rPr lang="en-US" sz="3600" b="1" dirty="0">
                <a:latin typeface="Avenir Next LT Pro" panose="020B0504020202020204" pitchFamily="34" charset="0"/>
              </a:rPr>
              <a:t>How important are the following employment benefits to you:</a:t>
            </a:r>
          </a:p>
          <a:p>
            <a:endParaRPr lang="en-US" sz="2400" b="1" dirty="0"/>
          </a:p>
        </p:txBody>
      </p:sp>
    </p:spTree>
    <p:extLst>
      <p:ext uri="{BB962C8B-B14F-4D97-AF65-F5344CB8AC3E}">
        <p14:creationId xmlns:p14="http://schemas.microsoft.com/office/powerpoint/2010/main" val="1288329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3414B0-36D4-B37E-2CA3-B4133B0A06D7}"/>
              </a:ext>
            </a:extLst>
          </p:cNvPr>
          <p:cNvPicPr>
            <a:picLocks noChangeAspect="1"/>
          </p:cNvPicPr>
          <p:nvPr/>
        </p:nvPicPr>
        <p:blipFill>
          <a:blip r:embed="rId2"/>
          <a:stretch>
            <a:fillRect/>
          </a:stretch>
        </p:blipFill>
        <p:spPr>
          <a:xfrm>
            <a:off x="436419" y="86066"/>
            <a:ext cx="17563346" cy="10200934"/>
          </a:xfrm>
          <a:prstGeom prst="rect">
            <a:avLst/>
          </a:prstGeom>
        </p:spPr>
      </p:pic>
    </p:spTree>
    <p:extLst>
      <p:ext uri="{BB962C8B-B14F-4D97-AF65-F5344CB8AC3E}">
        <p14:creationId xmlns:p14="http://schemas.microsoft.com/office/powerpoint/2010/main" val="427336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1F0C4A-3E72-C80E-CC40-42B8F6110300}"/>
              </a:ext>
            </a:extLst>
          </p:cNvPr>
          <p:cNvPicPr>
            <a:picLocks noChangeAspect="1"/>
          </p:cNvPicPr>
          <p:nvPr/>
        </p:nvPicPr>
        <p:blipFill>
          <a:blip r:embed="rId3"/>
          <a:stretch>
            <a:fillRect/>
          </a:stretch>
        </p:blipFill>
        <p:spPr>
          <a:xfrm>
            <a:off x="178968" y="0"/>
            <a:ext cx="17293672" cy="10287000"/>
          </a:xfrm>
          <a:prstGeom prst="rect">
            <a:avLst/>
          </a:prstGeom>
        </p:spPr>
      </p:pic>
    </p:spTree>
    <p:extLst>
      <p:ext uri="{BB962C8B-B14F-4D97-AF65-F5344CB8AC3E}">
        <p14:creationId xmlns:p14="http://schemas.microsoft.com/office/powerpoint/2010/main" val="3826139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C0AE-A848-4A4C-B222-EFFA3B75BB60}"/>
              </a:ext>
            </a:extLst>
          </p:cNvPr>
          <p:cNvSpPr>
            <a:spLocks noGrp="1"/>
          </p:cNvSpPr>
          <p:nvPr>
            <p:ph type="title"/>
          </p:nvPr>
        </p:nvSpPr>
        <p:spPr>
          <a:xfrm>
            <a:off x="1714500" y="914400"/>
            <a:ext cx="14813280" cy="2034540"/>
          </a:xfrm>
        </p:spPr>
        <p:txBody>
          <a:bodyPr>
            <a:noAutofit/>
          </a:bodyPr>
          <a:lstStyle/>
          <a:p>
            <a:r>
              <a:rPr lang="en-US" sz="6600" dirty="0">
                <a:solidFill>
                  <a:schemeClr val="tx1"/>
                </a:solidFill>
                <a:latin typeface="Avenir Next LT Pro" panose="020B0504020202020204" pitchFamily="34" charset="0"/>
                <a:cs typeface="Arial" panose="020B0604020202020204" pitchFamily="34" charset="0"/>
              </a:rPr>
              <a:t>How might we use these data tools for shared action and impact?</a:t>
            </a:r>
          </a:p>
        </p:txBody>
      </p:sp>
      <p:sp>
        <p:nvSpPr>
          <p:cNvPr id="3" name="Content Placeholder 2">
            <a:extLst>
              <a:ext uri="{FF2B5EF4-FFF2-40B4-BE49-F238E27FC236}">
                <a16:creationId xmlns:a16="http://schemas.microsoft.com/office/drawing/2014/main" id="{7236240B-CEE7-45AE-9420-FE9F03A61F89}"/>
              </a:ext>
            </a:extLst>
          </p:cNvPr>
          <p:cNvSpPr>
            <a:spLocks noGrp="1"/>
          </p:cNvSpPr>
          <p:nvPr>
            <p:ph idx="1"/>
          </p:nvPr>
        </p:nvSpPr>
        <p:spPr>
          <a:xfrm>
            <a:off x="779321" y="3113117"/>
            <a:ext cx="6660572" cy="4559993"/>
          </a:xfrm>
        </p:spPr>
        <p:txBody>
          <a:bodyPr>
            <a:normAutofit lnSpcReduction="10000"/>
          </a:bodyPr>
          <a:lstStyle/>
          <a:p>
            <a:r>
              <a:rPr lang="en-US" sz="4200" b="1" dirty="0">
                <a:latin typeface="Avenir Next LT Pro" panose="020B0504020202020204" pitchFamily="34" charset="0"/>
              </a:rPr>
              <a:t>Reports and dashboards </a:t>
            </a:r>
            <a:r>
              <a:rPr lang="en-US" sz="4200" dirty="0">
                <a:latin typeface="Avenir Next LT Pro" panose="020B0504020202020204" pitchFamily="34" charset="0"/>
              </a:rPr>
              <a:t>for use by community members, policymakers, advocates, state agencies, providers, foundations, researchers, etc.</a:t>
            </a:r>
          </a:p>
          <a:p>
            <a:pPr marL="0" indent="0">
              <a:buNone/>
            </a:pPr>
            <a:endParaRPr lang="en-US" sz="4200" dirty="0">
              <a:latin typeface="Avenir Next LT Pro" panose="020B0504020202020204" pitchFamily="34" charset="0"/>
            </a:endParaRPr>
          </a:p>
        </p:txBody>
      </p:sp>
      <p:pic>
        <p:nvPicPr>
          <p:cNvPr id="5" name="Picture 4">
            <a:extLst>
              <a:ext uri="{FF2B5EF4-FFF2-40B4-BE49-F238E27FC236}">
                <a16:creationId xmlns:a16="http://schemas.microsoft.com/office/drawing/2014/main" id="{4CABB378-DB0A-1A2E-9FC5-91660CB7E2E3}"/>
              </a:ext>
            </a:extLst>
          </p:cNvPr>
          <p:cNvPicPr>
            <a:picLocks noChangeAspect="1"/>
          </p:cNvPicPr>
          <p:nvPr/>
        </p:nvPicPr>
        <p:blipFill>
          <a:blip r:embed="rId3"/>
          <a:stretch>
            <a:fillRect/>
          </a:stretch>
        </p:blipFill>
        <p:spPr>
          <a:xfrm>
            <a:off x="7915453" y="2948940"/>
            <a:ext cx="9998474" cy="7338060"/>
          </a:xfrm>
          <a:prstGeom prst="rect">
            <a:avLst/>
          </a:prstGeom>
        </p:spPr>
      </p:pic>
    </p:spTree>
    <p:extLst>
      <p:ext uri="{BB962C8B-B14F-4D97-AF65-F5344CB8AC3E}">
        <p14:creationId xmlns:p14="http://schemas.microsoft.com/office/powerpoint/2010/main" val="11635676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C0AE-A848-4A4C-B222-EFFA3B75BB60}"/>
              </a:ext>
            </a:extLst>
          </p:cNvPr>
          <p:cNvSpPr>
            <a:spLocks noGrp="1"/>
          </p:cNvSpPr>
          <p:nvPr>
            <p:ph type="title"/>
          </p:nvPr>
        </p:nvSpPr>
        <p:spPr>
          <a:xfrm>
            <a:off x="1714500" y="914400"/>
            <a:ext cx="14813280" cy="2034540"/>
          </a:xfrm>
        </p:spPr>
        <p:txBody>
          <a:bodyPr>
            <a:noAutofit/>
          </a:bodyPr>
          <a:lstStyle/>
          <a:p>
            <a:r>
              <a:rPr lang="en-US" sz="6600" dirty="0">
                <a:solidFill>
                  <a:schemeClr val="tx1"/>
                </a:solidFill>
                <a:latin typeface="Avenir Next LT Pro" panose="020B0504020202020204" pitchFamily="34" charset="0"/>
                <a:cs typeface="Arial" panose="020B0604020202020204" pitchFamily="34" charset="0"/>
              </a:rPr>
              <a:t>How might we use these data tools for shared action and impact?</a:t>
            </a:r>
          </a:p>
        </p:txBody>
      </p:sp>
      <p:sp>
        <p:nvSpPr>
          <p:cNvPr id="3" name="Content Placeholder 2">
            <a:extLst>
              <a:ext uri="{FF2B5EF4-FFF2-40B4-BE49-F238E27FC236}">
                <a16:creationId xmlns:a16="http://schemas.microsoft.com/office/drawing/2014/main" id="{7236240B-CEE7-45AE-9420-FE9F03A61F89}"/>
              </a:ext>
            </a:extLst>
          </p:cNvPr>
          <p:cNvSpPr>
            <a:spLocks noGrp="1"/>
          </p:cNvSpPr>
          <p:nvPr>
            <p:ph idx="1"/>
          </p:nvPr>
        </p:nvSpPr>
        <p:spPr>
          <a:xfrm>
            <a:off x="1714501" y="3466408"/>
            <a:ext cx="14809307" cy="4559993"/>
          </a:xfrm>
        </p:spPr>
        <p:txBody>
          <a:bodyPr>
            <a:normAutofit fontScale="85000" lnSpcReduction="10000"/>
          </a:bodyPr>
          <a:lstStyle/>
          <a:p>
            <a:r>
              <a:rPr lang="en-US" sz="5200" b="1" dirty="0">
                <a:latin typeface="Avenir Next LT Pro" panose="020B0504020202020204" pitchFamily="34" charset="0"/>
              </a:rPr>
              <a:t>Learning collaboratives for state agencies (coming soon) </a:t>
            </a:r>
            <a:endParaRPr lang="en-US" sz="5200" dirty="0">
              <a:latin typeface="Avenir Next LT Pro" panose="020B0504020202020204" pitchFamily="34" charset="0"/>
            </a:endParaRPr>
          </a:p>
          <a:p>
            <a:pPr marL="1085850" lvl="1" indent="-571500">
              <a:lnSpc>
                <a:spcPct val="150000"/>
              </a:lnSpc>
              <a:spcBef>
                <a:spcPct val="0"/>
              </a:spcBef>
            </a:pPr>
            <a:r>
              <a:rPr lang="en-US" sz="4800" dirty="0">
                <a:latin typeface="Avenir Next LT Pro" panose="020B0504020202020204" pitchFamily="34" charset="0"/>
                <a:ea typeface="+mn-lt"/>
                <a:cs typeface="+mn-lt"/>
              </a:rPr>
              <a:t>Trauma-informed care trainings and technical assistance</a:t>
            </a:r>
          </a:p>
          <a:p>
            <a:pPr marL="1085850" lvl="1" indent="-571500">
              <a:lnSpc>
                <a:spcPct val="150000"/>
              </a:lnSpc>
              <a:spcBef>
                <a:spcPct val="0"/>
              </a:spcBef>
            </a:pPr>
            <a:r>
              <a:rPr lang="en-US" sz="4800" dirty="0">
                <a:latin typeface="Avenir Next LT Pro" panose="020B0504020202020204" pitchFamily="34" charset="0"/>
                <a:ea typeface="+mn-lt"/>
                <a:cs typeface="+mn-lt"/>
              </a:rPr>
              <a:t>Trauma-informed care capacity building </a:t>
            </a:r>
          </a:p>
          <a:p>
            <a:r>
              <a:rPr lang="en-US" sz="5200" b="1" dirty="0">
                <a:latin typeface="Avenir Next LT Pro" panose="020B0504020202020204" pitchFamily="34" charset="0"/>
              </a:rPr>
              <a:t>Policy development</a:t>
            </a:r>
          </a:p>
        </p:txBody>
      </p:sp>
    </p:spTree>
    <p:extLst>
      <p:ext uri="{BB962C8B-B14F-4D97-AF65-F5344CB8AC3E}">
        <p14:creationId xmlns:p14="http://schemas.microsoft.com/office/powerpoint/2010/main" val="26051150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C0AE-A848-4A4C-B222-EFFA3B75BB60}"/>
              </a:ext>
            </a:extLst>
          </p:cNvPr>
          <p:cNvSpPr>
            <a:spLocks noGrp="1"/>
          </p:cNvSpPr>
          <p:nvPr>
            <p:ph type="title"/>
          </p:nvPr>
        </p:nvSpPr>
        <p:spPr>
          <a:xfrm>
            <a:off x="1714500" y="914400"/>
            <a:ext cx="14813280" cy="2034540"/>
          </a:xfrm>
        </p:spPr>
        <p:txBody>
          <a:bodyPr>
            <a:noAutofit/>
          </a:bodyPr>
          <a:lstStyle/>
          <a:p>
            <a:r>
              <a:rPr lang="en-US" sz="6600" dirty="0">
                <a:latin typeface="Avenir Next LT Pro" panose="020B0504020202020204" pitchFamily="34" charset="0"/>
                <a:cs typeface="Arial" panose="020B0604020202020204" pitchFamily="34" charset="0"/>
              </a:rPr>
              <a:t>What if…</a:t>
            </a:r>
            <a:endParaRPr lang="en-US" sz="6600" dirty="0">
              <a:solidFill>
                <a:schemeClr val="tx1"/>
              </a:solidFill>
              <a:latin typeface="Avenir Next LT Pro" panose="020B05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236240B-CEE7-45AE-9420-FE9F03A61F89}"/>
              </a:ext>
            </a:extLst>
          </p:cNvPr>
          <p:cNvSpPr>
            <a:spLocks noGrp="1"/>
          </p:cNvSpPr>
          <p:nvPr>
            <p:ph idx="1"/>
          </p:nvPr>
        </p:nvSpPr>
        <p:spPr>
          <a:xfrm>
            <a:off x="1714501" y="3466408"/>
            <a:ext cx="14809307" cy="4559993"/>
          </a:xfrm>
        </p:spPr>
        <p:txBody>
          <a:bodyPr>
            <a:normAutofit fontScale="92500"/>
          </a:bodyPr>
          <a:lstStyle/>
          <a:p>
            <a:r>
              <a:rPr lang="en-US" sz="4000" dirty="0">
                <a:latin typeface="Avenir Next LT Pro" panose="020B0504020202020204" pitchFamily="34" charset="0"/>
              </a:rPr>
              <a:t>Increase accessibility in future iterations?</a:t>
            </a:r>
          </a:p>
          <a:p>
            <a:pPr lvl="1"/>
            <a:r>
              <a:rPr lang="en-US" sz="3600" dirty="0">
                <a:latin typeface="Avenir Next LT Pro" panose="020B0504020202020204" pitchFamily="34" charset="0"/>
              </a:rPr>
              <a:t>Language access</a:t>
            </a:r>
          </a:p>
          <a:p>
            <a:pPr lvl="1"/>
            <a:r>
              <a:rPr lang="en-US" sz="3600" dirty="0">
                <a:latin typeface="Avenir Next LT Pro" panose="020B0504020202020204" pitchFamily="34" charset="0"/>
              </a:rPr>
              <a:t>Individuals with I/DD</a:t>
            </a:r>
          </a:p>
          <a:p>
            <a:pPr lvl="1"/>
            <a:r>
              <a:rPr lang="en-US" sz="3600" dirty="0">
                <a:latin typeface="Avenir Next LT Pro" panose="020B0504020202020204" pitchFamily="34" charset="0"/>
              </a:rPr>
              <a:t>Targeted sampling</a:t>
            </a:r>
          </a:p>
          <a:p>
            <a:r>
              <a:rPr lang="en-US" sz="4000" dirty="0">
                <a:latin typeface="Avenir Next LT Pro" panose="020B0504020202020204" pitchFamily="34" charset="0"/>
              </a:rPr>
              <a:t>Include or adjust items to better meet community needs?</a:t>
            </a:r>
          </a:p>
          <a:p>
            <a:r>
              <a:rPr lang="en-US" sz="4000" dirty="0">
                <a:latin typeface="Avenir Next LT Pro" panose="020B0504020202020204" pitchFamily="34" charset="0"/>
              </a:rPr>
              <a:t>Creatively filter data while maintaining privacy for respondents?</a:t>
            </a:r>
          </a:p>
          <a:p>
            <a:r>
              <a:rPr lang="en-US" sz="4000" dirty="0">
                <a:latin typeface="Avenir Next LT Pro" panose="020B0504020202020204" pitchFamily="34" charset="0"/>
              </a:rPr>
              <a:t>Celebrate outcomes over time?</a:t>
            </a:r>
          </a:p>
          <a:p>
            <a:pPr lvl="1"/>
            <a:endParaRPr lang="en-US" sz="3600" dirty="0">
              <a:latin typeface="Avenir Next LT Pro" panose="020B0504020202020204" pitchFamily="34" charset="0"/>
            </a:endParaRPr>
          </a:p>
          <a:p>
            <a:endParaRPr lang="en-US" sz="4000" dirty="0">
              <a:latin typeface="Avenir Next LT Pro" panose="020B0504020202020204" pitchFamily="34" charset="0"/>
            </a:endParaRPr>
          </a:p>
        </p:txBody>
      </p:sp>
    </p:spTree>
    <p:extLst>
      <p:ext uri="{BB962C8B-B14F-4D97-AF65-F5344CB8AC3E}">
        <p14:creationId xmlns:p14="http://schemas.microsoft.com/office/powerpoint/2010/main" val="41433836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637636-0589-B57D-8616-8068F20A151B}"/>
              </a:ext>
            </a:extLst>
          </p:cNvPr>
          <p:cNvPicPr>
            <a:picLocks noChangeAspect="1"/>
          </p:cNvPicPr>
          <p:nvPr/>
        </p:nvPicPr>
        <p:blipFill>
          <a:blip r:embed="rId3"/>
          <a:srcRect l="15089" r="-1" b="-1"/>
          <a:stretch/>
        </p:blipFill>
        <p:spPr>
          <a:xfrm>
            <a:off x="20" y="10"/>
            <a:ext cx="13712596" cy="10295217"/>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5" name="Picture 4">
            <a:extLst>
              <a:ext uri="{FF2B5EF4-FFF2-40B4-BE49-F238E27FC236}">
                <a16:creationId xmlns:a16="http://schemas.microsoft.com/office/drawing/2014/main" id="{EA78A15C-7CB3-8011-B7C5-2483CFC2B7EB}"/>
              </a:ext>
            </a:extLst>
          </p:cNvPr>
          <p:cNvPicPr>
            <a:picLocks noChangeAspect="1"/>
          </p:cNvPicPr>
          <p:nvPr/>
        </p:nvPicPr>
        <p:blipFill>
          <a:blip r:embed="rId4"/>
          <a:srcRect t="4864" b="21004"/>
          <a:stretch/>
        </p:blipFill>
        <p:spPr>
          <a:xfrm>
            <a:off x="8685529" y="10"/>
            <a:ext cx="9602471" cy="10279481"/>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3069358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 old person sitting on a chair&#10;&#10;Description automatically generated with low confidence">
            <a:extLst>
              <a:ext uri="{FF2B5EF4-FFF2-40B4-BE49-F238E27FC236}">
                <a16:creationId xmlns:a16="http://schemas.microsoft.com/office/drawing/2014/main" id="{2F09CCEC-DC0C-53B0-875C-85A695984A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7636" y="-318516"/>
            <a:ext cx="7954137" cy="10605516"/>
          </a:xfrm>
          <a:prstGeom prst="rect">
            <a:avLst/>
          </a:prstGeom>
        </p:spPr>
      </p:pic>
    </p:spTree>
    <p:extLst>
      <p:ext uri="{BB962C8B-B14F-4D97-AF65-F5344CB8AC3E}">
        <p14:creationId xmlns:p14="http://schemas.microsoft.com/office/powerpoint/2010/main" val="33144047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06D50D-7DF3-0287-43BA-00F0482832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751" y="1736238"/>
            <a:ext cx="7220099" cy="7220099"/>
          </a:xfrm>
          <a:prstGeom prst="rect">
            <a:avLst/>
          </a:prstGeom>
        </p:spPr>
      </p:pic>
      <p:sp>
        <p:nvSpPr>
          <p:cNvPr id="3" name="Title 1">
            <a:extLst>
              <a:ext uri="{FF2B5EF4-FFF2-40B4-BE49-F238E27FC236}">
                <a16:creationId xmlns:a16="http://schemas.microsoft.com/office/drawing/2014/main" id="{9CE8D582-0C9A-EA3C-5900-A9C46611CF75}"/>
              </a:ext>
            </a:extLst>
          </p:cNvPr>
          <p:cNvSpPr txBox="1">
            <a:spLocks/>
          </p:cNvSpPr>
          <p:nvPr/>
        </p:nvSpPr>
        <p:spPr>
          <a:xfrm>
            <a:off x="1003391" y="8414176"/>
            <a:ext cx="7004820" cy="2034540"/>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6600" dirty="0">
                <a:solidFill>
                  <a:schemeClr val="tx1"/>
                </a:solidFill>
                <a:latin typeface="Avenir Next LT Pro" panose="020B0504020202020204" pitchFamily="34" charset="0"/>
                <a:cs typeface="Arial" panose="020B0604020202020204" pitchFamily="34" charset="0"/>
              </a:rPr>
              <a:t>health-study.com </a:t>
            </a:r>
          </a:p>
        </p:txBody>
      </p:sp>
      <p:sp>
        <p:nvSpPr>
          <p:cNvPr id="5" name="Title 1">
            <a:extLst>
              <a:ext uri="{FF2B5EF4-FFF2-40B4-BE49-F238E27FC236}">
                <a16:creationId xmlns:a16="http://schemas.microsoft.com/office/drawing/2014/main" id="{D2CC53CE-D451-50AC-9C70-D4F31C369B10}"/>
              </a:ext>
            </a:extLst>
          </p:cNvPr>
          <p:cNvSpPr txBox="1">
            <a:spLocks/>
          </p:cNvSpPr>
          <p:nvPr/>
        </p:nvSpPr>
        <p:spPr>
          <a:xfrm>
            <a:off x="718963" y="409603"/>
            <a:ext cx="16850073" cy="1868795"/>
          </a:xfrm>
          <a:prstGeom prst="rect">
            <a:avLst/>
          </a:prstGeom>
        </p:spPr>
        <p:txBody>
          <a:bodyPr vert="horz" lIns="137160" tIns="68580" rIns="137160" bIns="68580" rtlCol="0" anchor="ctr">
            <a:normAutofit fontScale="77500" lnSpcReduction="2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endParaRPr lang="en-US" sz="5600" dirty="0">
              <a:solidFill>
                <a:schemeClr val="tx1"/>
              </a:solidFill>
              <a:latin typeface="Avenir Next LT Pro" panose="020B0504020202020204" pitchFamily="34" charset="0"/>
              <a:cs typeface="Arial" panose="020B0604020202020204" pitchFamily="34" charset="0"/>
            </a:endParaRPr>
          </a:p>
          <a:p>
            <a:pPr algn="ctr"/>
            <a:r>
              <a:rPr lang="en-US" sz="5600" dirty="0">
                <a:solidFill>
                  <a:schemeClr val="tx1"/>
                </a:solidFill>
                <a:latin typeface="Avenir Next LT Pro" panose="020B05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barile@hawaii.edu</a:t>
            </a:r>
            <a:r>
              <a:rPr lang="en-US" sz="5600" dirty="0">
                <a:solidFill>
                  <a:schemeClr val="tx1"/>
                </a:solidFill>
                <a:latin typeface="Avenir Next LT Pro" panose="020B0504020202020204" pitchFamily="34" charset="0"/>
                <a:cs typeface="Arial" panose="020B0604020202020204" pitchFamily="34" charset="0"/>
              </a:rPr>
              <a:t> || </a:t>
            </a:r>
            <a:r>
              <a:rPr lang="en-US" sz="5600" dirty="0">
                <a:solidFill>
                  <a:schemeClr val="tx1"/>
                </a:solidFill>
                <a:latin typeface="Avenir Next LT Pro" panose="020B0504020202020204" pitchFamily="34" charset="0"/>
                <a:hlinkClick r:id="rId5">
                  <a:extLst>
                    <a:ext uri="{A12FA001-AC4F-418D-AE19-62706E023703}">
                      <ahyp:hlinkClr xmlns:ahyp="http://schemas.microsoft.com/office/drawing/2018/hyperlinkcolor" val="tx"/>
                    </a:ext>
                  </a:extLst>
                </a:hlinkClick>
              </a:rPr>
              <a:t>gov.owr@hawaii.gov</a:t>
            </a:r>
            <a:r>
              <a:rPr lang="en-US" sz="5600" dirty="0">
                <a:solidFill>
                  <a:schemeClr val="tx1"/>
                </a:solidFill>
                <a:latin typeface="Avenir Next LT Pro" panose="020B0504020202020204" pitchFamily="34" charset="0"/>
              </a:rPr>
              <a:t> || </a:t>
            </a:r>
            <a:r>
              <a:rPr lang="en-US" sz="5600" dirty="0">
                <a:solidFill>
                  <a:schemeClr val="tx1"/>
                </a:solidFill>
                <a:latin typeface="Avenir Next LT Pro" panose="020B05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trinao@hawaii.edu</a:t>
            </a:r>
            <a:endParaRPr lang="en-US" sz="5600" dirty="0">
              <a:solidFill>
                <a:schemeClr val="tx1"/>
              </a:solidFill>
              <a:latin typeface="Avenir Next LT Pro" panose="020B0504020202020204" pitchFamily="34" charset="0"/>
              <a:cs typeface="Arial" panose="020B0604020202020204" pitchFamily="34" charset="0"/>
            </a:endParaRPr>
          </a:p>
          <a:p>
            <a:pPr algn="ctr"/>
            <a:endParaRPr lang="en-US" sz="4500" dirty="0">
              <a:solidFill>
                <a:schemeClr val="tx1"/>
              </a:solidFill>
              <a:latin typeface="Avenir Book" panose="02000503020000020003" pitchFamily="2" charset="0"/>
            </a:endParaRPr>
          </a:p>
          <a:p>
            <a:pPr algn="ctr"/>
            <a:r>
              <a:rPr lang="en-US" sz="4500" dirty="0">
                <a:solidFill>
                  <a:schemeClr val="tx1"/>
                </a:solidFill>
                <a:latin typeface="Avenir Book" panose="02000503020000020003" pitchFamily="2" charset="0"/>
                <a:cs typeface="Arial" panose="020B0604020202020204" pitchFamily="34" charset="0"/>
              </a:rPr>
              <a:t> </a:t>
            </a:r>
          </a:p>
        </p:txBody>
      </p:sp>
      <p:sp>
        <p:nvSpPr>
          <p:cNvPr id="6" name="TextBox 5">
            <a:extLst>
              <a:ext uri="{FF2B5EF4-FFF2-40B4-BE49-F238E27FC236}">
                <a16:creationId xmlns:a16="http://schemas.microsoft.com/office/drawing/2014/main" id="{A10DDEC1-565E-AA82-C4E6-1BC7ED0ED8AE}"/>
              </a:ext>
            </a:extLst>
          </p:cNvPr>
          <p:cNvSpPr txBox="1"/>
          <p:nvPr/>
        </p:nvSpPr>
        <p:spPr>
          <a:xfrm>
            <a:off x="7681812" y="1805828"/>
            <a:ext cx="10385514" cy="9017853"/>
          </a:xfrm>
          <a:prstGeom prst="rect">
            <a:avLst/>
          </a:prstGeom>
          <a:noFill/>
        </p:spPr>
        <p:txBody>
          <a:bodyPr wrap="square" rtlCol="0">
            <a:spAutoFit/>
          </a:bodyPr>
          <a:lstStyle/>
          <a:p>
            <a:pPr algn="ctr" rtl="0">
              <a:spcBef>
                <a:spcPts val="0"/>
              </a:spcBef>
              <a:spcAft>
                <a:spcPts val="0"/>
              </a:spcAft>
            </a:pPr>
            <a:r>
              <a:rPr lang="en-US" sz="2800" b="0" i="1" u="none" strike="noStrike" dirty="0">
                <a:solidFill>
                  <a:srgbClr val="000000"/>
                </a:solidFill>
                <a:effectLst/>
                <a:latin typeface="Avenir Next LT Pro" panose="020B0504020202020204" pitchFamily="34" charset="0"/>
              </a:rPr>
              <a:t>University of Hawai‘i, Health Policy Initiative</a:t>
            </a:r>
            <a:endParaRPr lang="en-US" sz="2800" b="0" dirty="0">
              <a:effectLst/>
              <a:latin typeface="Avenir Next LT Pro" panose="020B0504020202020204" pitchFamily="34" charset="0"/>
            </a:endParaRPr>
          </a:p>
          <a:p>
            <a:pPr algn="ctr" rtl="0">
              <a:spcBef>
                <a:spcPts val="0"/>
              </a:spcBef>
              <a:spcAft>
                <a:spcPts val="0"/>
              </a:spcAft>
            </a:pPr>
            <a:r>
              <a:rPr lang="en-US" sz="2800" b="0" i="0" u="none" strike="noStrike" dirty="0">
                <a:solidFill>
                  <a:srgbClr val="000000"/>
                </a:solidFill>
                <a:effectLst/>
                <a:latin typeface="Avenir Next LT Pro" panose="020B0504020202020204" pitchFamily="34" charset="0"/>
              </a:rPr>
              <a:t>John (Jack) P. Barile, PhD </a:t>
            </a:r>
            <a:endParaRPr lang="en-US" sz="2800" b="0" dirty="0">
              <a:effectLst/>
              <a:latin typeface="Avenir Next LT Pro" panose="020B0504020202020204" pitchFamily="34" charset="0"/>
            </a:endParaRPr>
          </a:p>
          <a:p>
            <a:pPr algn="ctr" rtl="0">
              <a:spcBef>
                <a:spcPts val="0"/>
              </a:spcBef>
              <a:spcAft>
                <a:spcPts val="0"/>
              </a:spcAft>
            </a:pPr>
            <a:r>
              <a:rPr lang="en-US" sz="2800" b="0" i="0" u="none" strike="noStrike" dirty="0">
                <a:solidFill>
                  <a:srgbClr val="000000"/>
                </a:solidFill>
                <a:effectLst/>
                <a:latin typeface="Avenir Next LT Pro" panose="020B0504020202020204" pitchFamily="34" charset="0"/>
              </a:rPr>
              <a:t>Trina E. Orimoto, PhD </a:t>
            </a:r>
            <a:endParaRPr lang="en-US" sz="2800" b="0" dirty="0">
              <a:effectLst/>
              <a:latin typeface="Avenir Next LT Pro" panose="020B0504020202020204" pitchFamily="34" charset="0"/>
            </a:endParaRPr>
          </a:p>
          <a:p>
            <a:pPr algn="ctr" rtl="0">
              <a:spcBef>
                <a:spcPts val="0"/>
              </a:spcBef>
              <a:spcAft>
                <a:spcPts val="0"/>
              </a:spcAft>
            </a:pPr>
            <a:r>
              <a:rPr lang="en-US" sz="2800" b="0" i="0" u="none" strike="noStrike" dirty="0">
                <a:solidFill>
                  <a:srgbClr val="000000"/>
                </a:solidFill>
                <a:effectLst/>
                <a:latin typeface="Avenir Next LT Pro" panose="020B0504020202020204" pitchFamily="34" charset="0"/>
              </a:rPr>
              <a:t>Holly R. Turner, MA</a:t>
            </a:r>
            <a:endParaRPr lang="en-US" sz="2800" b="0" dirty="0">
              <a:effectLst/>
              <a:latin typeface="Avenir Next LT Pro" panose="020B0504020202020204" pitchFamily="34" charset="0"/>
            </a:endParaRPr>
          </a:p>
          <a:p>
            <a:pPr algn="ctr" rtl="0">
              <a:spcBef>
                <a:spcPts val="0"/>
              </a:spcBef>
              <a:spcAft>
                <a:spcPts val="0"/>
              </a:spcAft>
            </a:pPr>
            <a:r>
              <a:rPr lang="en-US" sz="2800" b="0" i="0" u="none" strike="noStrike" dirty="0">
                <a:solidFill>
                  <a:srgbClr val="000000"/>
                </a:solidFill>
                <a:effectLst/>
                <a:latin typeface="Avenir Next LT Pro" panose="020B0504020202020204" pitchFamily="34" charset="0"/>
              </a:rPr>
              <a:t>Sasha Helfner, MA</a:t>
            </a:r>
            <a:endParaRPr lang="en-US" sz="2800" b="0" dirty="0">
              <a:effectLst/>
              <a:latin typeface="Avenir Next LT Pro" panose="020B0504020202020204" pitchFamily="34" charset="0"/>
            </a:endParaRPr>
          </a:p>
          <a:p>
            <a:pPr algn="ctr" rtl="0">
              <a:spcBef>
                <a:spcPts val="0"/>
              </a:spcBef>
              <a:spcAft>
                <a:spcPts val="0"/>
              </a:spcAft>
            </a:pPr>
            <a:r>
              <a:rPr lang="en-US" sz="2800" b="0" i="0" u="none" strike="noStrike" dirty="0">
                <a:solidFill>
                  <a:srgbClr val="000000"/>
                </a:solidFill>
                <a:effectLst/>
                <a:latin typeface="Avenir Next LT Pro" panose="020B0504020202020204" pitchFamily="34" charset="0"/>
              </a:rPr>
              <a:t>Caleb Rivera, MA</a:t>
            </a:r>
            <a:endParaRPr lang="en-US" sz="2800" b="0" dirty="0">
              <a:effectLst/>
              <a:latin typeface="Avenir Next LT Pro" panose="020B0504020202020204" pitchFamily="34" charset="0"/>
            </a:endParaRPr>
          </a:p>
          <a:p>
            <a:pPr algn="ctr" rtl="0">
              <a:spcBef>
                <a:spcPts val="0"/>
              </a:spcBef>
              <a:spcAft>
                <a:spcPts val="0"/>
              </a:spcAft>
            </a:pPr>
            <a:r>
              <a:rPr lang="en-US" sz="2800" b="0" i="0" u="none" strike="noStrike" dirty="0">
                <a:solidFill>
                  <a:srgbClr val="000000"/>
                </a:solidFill>
                <a:effectLst/>
                <a:latin typeface="Avenir Next LT Pro" panose="020B0504020202020204" pitchFamily="34" charset="0"/>
              </a:rPr>
              <a:t>Salena Diaz, MA</a:t>
            </a:r>
            <a:endParaRPr lang="en-US" sz="2800" b="0" dirty="0">
              <a:effectLst/>
              <a:latin typeface="Avenir Next LT Pro" panose="020B0504020202020204" pitchFamily="34" charset="0"/>
            </a:endParaRPr>
          </a:p>
          <a:p>
            <a:pPr algn="ctr" rtl="0">
              <a:spcBef>
                <a:spcPts val="0"/>
              </a:spcBef>
              <a:spcAft>
                <a:spcPts val="0"/>
              </a:spcAft>
            </a:pPr>
            <a:r>
              <a:rPr lang="en-US" sz="2800" b="0" i="0" u="none" strike="noStrike" dirty="0">
                <a:solidFill>
                  <a:srgbClr val="000000"/>
                </a:solidFill>
                <a:effectLst/>
                <a:latin typeface="Avenir Next LT Pro" panose="020B0504020202020204" pitchFamily="34" charset="0"/>
              </a:rPr>
              <a:t>Jaeho Kook, MA</a:t>
            </a:r>
            <a:endParaRPr lang="en-US" sz="2800" b="0" dirty="0">
              <a:effectLst/>
              <a:latin typeface="Avenir Next LT Pro" panose="020B0504020202020204" pitchFamily="34" charset="0"/>
            </a:endParaRPr>
          </a:p>
          <a:p>
            <a:pPr algn="ctr" rtl="0">
              <a:spcBef>
                <a:spcPts val="0"/>
              </a:spcBef>
              <a:spcAft>
                <a:spcPts val="0"/>
              </a:spcAft>
            </a:pPr>
            <a:r>
              <a:rPr lang="en-US" sz="2800" b="0" i="0" u="none" strike="noStrike" dirty="0">
                <a:solidFill>
                  <a:srgbClr val="000000"/>
                </a:solidFill>
                <a:effectLst/>
                <a:latin typeface="Avenir Next LT Pro" panose="020B0504020202020204" pitchFamily="34" charset="0"/>
              </a:rPr>
              <a:t>Si Woo Chae, MA</a:t>
            </a:r>
            <a:endParaRPr lang="en-US" sz="2800" b="0" dirty="0">
              <a:effectLst/>
              <a:latin typeface="Avenir Next LT Pro" panose="020B0504020202020204" pitchFamily="34" charset="0"/>
            </a:endParaRPr>
          </a:p>
          <a:p>
            <a:pPr algn="ctr" rtl="0">
              <a:spcBef>
                <a:spcPts val="0"/>
              </a:spcBef>
              <a:spcAft>
                <a:spcPts val="0"/>
              </a:spcAft>
            </a:pPr>
            <a:r>
              <a:rPr lang="en-US" sz="2800" b="0" i="0" u="none" strike="noStrike" dirty="0">
                <a:solidFill>
                  <a:srgbClr val="000000"/>
                </a:solidFill>
                <a:effectLst/>
                <a:latin typeface="Avenir Next LT Pro" panose="020B0504020202020204" pitchFamily="34" charset="0"/>
              </a:rPr>
              <a:t>Lorie Okada, BA</a:t>
            </a:r>
            <a:endParaRPr lang="en-US" sz="2800" b="0" dirty="0">
              <a:effectLst/>
              <a:latin typeface="Avenir Next LT Pro" panose="020B0504020202020204" pitchFamily="34" charset="0"/>
            </a:endParaRPr>
          </a:p>
          <a:p>
            <a:pPr algn="ctr" rtl="0">
              <a:spcBef>
                <a:spcPts val="0"/>
              </a:spcBef>
              <a:spcAft>
                <a:spcPts val="0"/>
              </a:spcAft>
            </a:pPr>
            <a:br>
              <a:rPr lang="en-US" sz="2800" b="0" dirty="0">
                <a:effectLst/>
                <a:latin typeface="Avenir Next LT Pro" panose="020B0504020202020204" pitchFamily="34" charset="0"/>
              </a:rPr>
            </a:br>
            <a:r>
              <a:rPr lang="en-US" sz="2800" b="0" i="1" u="none" strike="noStrike" dirty="0">
                <a:solidFill>
                  <a:srgbClr val="000000"/>
                </a:solidFill>
                <a:effectLst/>
                <a:latin typeface="Avenir Next LT Pro" panose="020B0504020202020204" pitchFamily="34" charset="0"/>
              </a:rPr>
              <a:t>Office of Wellness and Resilience, Office of the Governor, </a:t>
            </a:r>
          </a:p>
          <a:p>
            <a:pPr algn="ctr" rtl="0">
              <a:spcBef>
                <a:spcPts val="0"/>
              </a:spcBef>
              <a:spcAft>
                <a:spcPts val="0"/>
              </a:spcAft>
            </a:pPr>
            <a:r>
              <a:rPr lang="en-US" sz="2800" b="0" i="1" u="none" strike="noStrike" dirty="0">
                <a:solidFill>
                  <a:srgbClr val="000000"/>
                </a:solidFill>
                <a:effectLst/>
                <a:latin typeface="Avenir Next LT Pro" panose="020B0504020202020204" pitchFamily="34" charset="0"/>
              </a:rPr>
              <a:t>State of Hawai‘i</a:t>
            </a:r>
            <a:endParaRPr lang="en-US" sz="2800" b="0" dirty="0">
              <a:effectLst/>
              <a:latin typeface="Avenir Next LT Pro" panose="020B0504020202020204" pitchFamily="34" charset="0"/>
            </a:endParaRPr>
          </a:p>
          <a:p>
            <a:pPr algn="ctr" rtl="0">
              <a:spcBef>
                <a:spcPts val="0"/>
              </a:spcBef>
              <a:spcAft>
                <a:spcPts val="0"/>
              </a:spcAft>
            </a:pPr>
            <a:r>
              <a:rPr lang="en-US" sz="2800" b="0" i="0" u="none" strike="noStrike" dirty="0">
                <a:solidFill>
                  <a:srgbClr val="000000"/>
                </a:solidFill>
                <a:effectLst/>
                <a:latin typeface="Avenir Next LT Pro" panose="020B0504020202020204" pitchFamily="34" charset="0"/>
              </a:rPr>
              <a:t>Tia L.R. Hartsock MSW, MSCJA</a:t>
            </a:r>
            <a:endParaRPr lang="en-US" sz="2800" b="0" dirty="0">
              <a:effectLst/>
              <a:latin typeface="Avenir Next LT Pro" panose="020B0504020202020204" pitchFamily="34" charset="0"/>
            </a:endParaRPr>
          </a:p>
          <a:p>
            <a:pPr algn="ctr" rtl="0">
              <a:spcBef>
                <a:spcPts val="0"/>
              </a:spcBef>
              <a:spcAft>
                <a:spcPts val="0"/>
              </a:spcAft>
            </a:pPr>
            <a:r>
              <a:rPr lang="en-US" sz="2800" b="0" i="0" u="none" strike="noStrike" dirty="0">
                <a:solidFill>
                  <a:srgbClr val="000000"/>
                </a:solidFill>
                <a:effectLst/>
                <a:latin typeface="Avenir Next LT Pro" panose="020B0504020202020204" pitchFamily="34" charset="0"/>
              </a:rPr>
              <a:t>Kevin Thompson, PhD, MSW</a:t>
            </a:r>
            <a:endParaRPr lang="en-US" sz="2800" b="0" dirty="0">
              <a:effectLst/>
              <a:latin typeface="Avenir Next LT Pro" panose="020B0504020202020204" pitchFamily="34" charset="0"/>
            </a:endParaRPr>
          </a:p>
          <a:p>
            <a:pPr algn="ctr" rtl="0">
              <a:spcBef>
                <a:spcPts val="0"/>
              </a:spcBef>
              <a:spcAft>
                <a:spcPts val="0"/>
              </a:spcAft>
            </a:pPr>
            <a:r>
              <a:rPr lang="en-US" sz="2800" b="0" i="0" u="none" strike="noStrike" dirty="0">
                <a:solidFill>
                  <a:srgbClr val="000000"/>
                </a:solidFill>
                <a:effectLst/>
                <a:latin typeface="Avenir Next LT Pro" panose="020B0504020202020204" pitchFamily="34" charset="0"/>
              </a:rPr>
              <a:t>Erica Yamauchi, MAMC</a:t>
            </a:r>
            <a:endParaRPr lang="en-US" sz="2800" b="0" dirty="0">
              <a:effectLst/>
              <a:latin typeface="Avenir Next LT Pro" panose="020B0504020202020204" pitchFamily="34" charset="0"/>
            </a:endParaRPr>
          </a:p>
          <a:p>
            <a:pPr algn="ctr" rtl="0">
              <a:spcBef>
                <a:spcPts val="0"/>
              </a:spcBef>
              <a:spcAft>
                <a:spcPts val="0"/>
              </a:spcAft>
            </a:pPr>
            <a:r>
              <a:rPr lang="en-US" sz="2800" b="0" i="0" u="none" strike="noStrike" dirty="0">
                <a:solidFill>
                  <a:srgbClr val="000000"/>
                </a:solidFill>
                <a:effectLst/>
                <a:latin typeface="Avenir Next LT Pro" panose="020B0504020202020204" pitchFamily="34" charset="0"/>
              </a:rPr>
              <a:t>Keala </a:t>
            </a:r>
            <a:r>
              <a:rPr lang="en-US" sz="2800" b="0" i="0" u="none" strike="noStrike" dirty="0" err="1">
                <a:solidFill>
                  <a:srgbClr val="000000"/>
                </a:solidFill>
                <a:effectLst/>
                <a:latin typeface="Avenir Next LT Pro" panose="020B0504020202020204" pitchFamily="34" charset="0"/>
              </a:rPr>
              <a:t>Kaʻōpūiki</a:t>
            </a:r>
            <a:r>
              <a:rPr lang="en-US" sz="2800" b="0" i="0" u="none" strike="noStrike" dirty="0">
                <a:solidFill>
                  <a:srgbClr val="000000"/>
                </a:solidFill>
                <a:effectLst/>
                <a:latin typeface="Avenir Next LT Pro" panose="020B0504020202020204" pitchFamily="34" charset="0"/>
              </a:rPr>
              <a:t>-Santos, </a:t>
            </a:r>
            <a:r>
              <a:rPr lang="en-US" sz="2800" b="0" i="0" u="none" strike="noStrike" dirty="0" err="1">
                <a:solidFill>
                  <a:srgbClr val="000000"/>
                </a:solidFill>
                <a:effectLst/>
                <a:latin typeface="Avenir Next LT Pro" panose="020B0504020202020204" pitchFamily="34" charset="0"/>
              </a:rPr>
              <a:t>BEd</a:t>
            </a:r>
            <a:endParaRPr lang="en-US" sz="2800" b="0" dirty="0">
              <a:effectLst/>
              <a:latin typeface="Avenir Next LT Pro" panose="020B0504020202020204" pitchFamily="34" charset="0"/>
            </a:endParaRPr>
          </a:p>
          <a:p>
            <a:pPr algn="ctr" rtl="0">
              <a:spcBef>
                <a:spcPts val="0"/>
              </a:spcBef>
              <a:spcAft>
                <a:spcPts val="0"/>
              </a:spcAft>
            </a:pPr>
            <a:r>
              <a:rPr lang="en-US" sz="2800" b="0" i="0" u="none" strike="noStrike" dirty="0">
                <a:solidFill>
                  <a:srgbClr val="000000"/>
                </a:solidFill>
                <a:effectLst/>
                <a:latin typeface="Avenir Next LT Pro" panose="020B0504020202020204" pitchFamily="34" charset="0"/>
              </a:rPr>
              <a:t>Naomi Leipold, MA</a:t>
            </a:r>
            <a:endParaRPr lang="en-US" sz="2800" b="0" dirty="0">
              <a:effectLst/>
              <a:latin typeface="Avenir Next LT Pro" panose="020B0504020202020204" pitchFamily="34" charset="0"/>
            </a:endParaRPr>
          </a:p>
          <a:p>
            <a:pPr algn="ctr" rtl="0">
              <a:spcBef>
                <a:spcPts val="0"/>
              </a:spcBef>
              <a:spcAft>
                <a:spcPts val="0"/>
              </a:spcAft>
            </a:pPr>
            <a:r>
              <a:rPr lang="en-US" sz="2800" b="0" i="0" u="none" strike="noStrike" dirty="0">
                <a:solidFill>
                  <a:srgbClr val="000000"/>
                </a:solidFill>
                <a:effectLst/>
                <a:latin typeface="Avenir Next LT Pro" panose="020B0504020202020204" pitchFamily="34" charset="0"/>
              </a:rPr>
              <a:t>Jodie L.H. Burgess, BA</a:t>
            </a:r>
            <a:endParaRPr lang="en-US" sz="2800" b="0" dirty="0">
              <a:effectLst/>
              <a:latin typeface="Avenir Next LT Pro" panose="020B0504020202020204" pitchFamily="34" charset="0"/>
            </a:endParaRPr>
          </a:p>
          <a:p>
            <a:br>
              <a:rPr lang="en-US" sz="2400" dirty="0"/>
            </a:br>
            <a:endParaRPr lang="en-US" sz="2400" dirty="0"/>
          </a:p>
        </p:txBody>
      </p:sp>
    </p:spTree>
    <p:extLst>
      <p:ext uri="{BB962C8B-B14F-4D97-AF65-F5344CB8AC3E}">
        <p14:creationId xmlns:p14="http://schemas.microsoft.com/office/powerpoint/2010/main" val="1052339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C0AE-A848-4A4C-B222-EFFA3B75BB60}"/>
              </a:ext>
            </a:extLst>
          </p:cNvPr>
          <p:cNvSpPr>
            <a:spLocks noGrp="1"/>
          </p:cNvSpPr>
          <p:nvPr>
            <p:ph type="title"/>
          </p:nvPr>
        </p:nvSpPr>
        <p:spPr>
          <a:xfrm>
            <a:off x="611230" y="4270127"/>
            <a:ext cx="17290473" cy="1143000"/>
          </a:xfrm>
        </p:spPr>
        <p:txBody>
          <a:bodyPr>
            <a:noAutofit/>
          </a:bodyPr>
          <a:lstStyle/>
          <a:p>
            <a:r>
              <a:rPr lang="en-US" sz="7200" b="0" i="0" dirty="0">
                <a:solidFill>
                  <a:srgbClr val="000000"/>
                </a:solidFill>
                <a:effectLst/>
                <a:latin typeface="Times New Roman" panose="02020603050405020304" pitchFamily="18" charset="0"/>
              </a:rPr>
              <a:t> (6)  Create a social determinants of health electronic dashboard that identifies a baseline of needs and concerns that impede high quality-of-life outcomes.</a:t>
            </a:r>
            <a:endParaRPr lang="en-US" sz="7200" dirty="0">
              <a:latin typeface="Avenir Next L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4279061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1005D0-14F6-565F-B66C-9CCE88104783}"/>
              </a:ext>
            </a:extLst>
          </p:cNvPr>
          <p:cNvPicPr>
            <a:picLocks noChangeAspect="1"/>
          </p:cNvPicPr>
          <p:nvPr/>
        </p:nvPicPr>
        <p:blipFill>
          <a:blip r:embed="rId3"/>
          <a:stretch>
            <a:fillRect/>
          </a:stretch>
        </p:blipFill>
        <p:spPr>
          <a:xfrm>
            <a:off x="0" y="3042723"/>
            <a:ext cx="18318737" cy="3385134"/>
          </a:xfrm>
          <a:prstGeom prst="rect">
            <a:avLst/>
          </a:prstGeom>
        </p:spPr>
      </p:pic>
      <p:sp>
        <p:nvSpPr>
          <p:cNvPr id="3" name="Rectangle 2">
            <a:extLst>
              <a:ext uri="{FF2B5EF4-FFF2-40B4-BE49-F238E27FC236}">
                <a16:creationId xmlns:a16="http://schemas.microsoft.com/office/drawing/2014/main" id="{A93FEF90-C0D7-A61A-508A-BA8395948A83}"/>
              </a:ext>
            </a:extLst>
          </p:cNvPr>
          <p:cNvSpPr/>
          <p:nvPr/>
        </p:nvSpPr>
        <p:spPr>
          <a:xfrm>
            <a:off x="14975462" y="2905369"/>
            <a:ext cx="3181350" cy="3697941"/>
          </a:xfrm>
          <a:prstGeom prst="rect">
            <a:avLst/>
          </a:prstGeom>
          <a:noFill/>
          <a:ln w="1682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D35ECDD-85D0-9070-71E7-00C46EDE46C5}"/>
              </a:ext>
            </a:extLst>
          </p:cNvPr>
          <p:cNvSpPr/>
          <p:nvPr/>
        </p:nvSpPr>
        <p:spPr>
          <a:xfrm>
            <a:off x="8648700" y="2900092"/>
            <a:ext cx="3028950" cy="3697941"/>
          </a:xfrm>
          <a:prstGeom prst="rect">
            <a:avLst/>
          </a:prstGeom>
          <a:noFill/>
          <a:ln w="1682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21973D1-2EBF-E98D-0CA4-0A7E2E80DD01}"/>
              </a:ext>
            </a:extLst>
          </p:cNvPr>
          <p:cNvSpPr/>
          <p:nvPr/>
        </p:nvSpPr>
        <p:spPr>
          <a:xfrm>
            <a:off x="2533650" y="2905369"/>
            <a:ext cx="3181350" cy="3697941"/>
          </a:xfrm>
          <a:prstGeom prst="rect">
            <a:avLst/>
          </a:prstGeom>
          <a:noFill/>
          <a:ln w="1682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7883316-26C8-4973-4968-33AF22900136}"/>
              </a:ext>
            </a:extLst>
          </p:cNvPr>
          <p:cNvSpPr/>
          <p:nvPr/>
        </p:nvSpPr>
        <p:spPr>
          <a:xfrm>
            <a:off x="11816843" y="2900092"/>
            <a:ext cx="3181350" cy="3697941"/>
          </a:xfrm>
          <a:prstGeom prst="rect">
            <a:avLst/>
          </a:prstGeom>
          <a:noFill/>
          <a:ln w="1682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AC9AD8A-AF58-92B0-5F6F-E75CDE742F33}"/>
              </a:ext>
            </a:extLst>
          </p:cNvPr>
          <p:cNvSpPr txBox="1"/>
          <p:nvPr/>
        </p:nvSpPr>
        <p:spPr>
          <a:xfrm>
            <a:off x="4856162" y="1674615"/>
            <a:ext cx="9358602" cy="769441"/>
          </a:xfrm>
          <a:prstGeom prst="rect">
            <a:avLst/>
          </a:prstGeom>
          <a:noFill/>
        </p:spPr>
        <p:txBody>
          <a:bodyPr wrap="square" rtlCol="0">
            <a:spAutoFit/>
          </a:bodyPr>
          <a:lstStyle/>
          <a:p>
            <a:r>
              <a:rPr lang="en-US" sz="4400" dirty="0">
                <a:latin typeface="Avenir Next LT Pro" panose="020B0504020202020204" pitchFamily="34" charset="0"/>
              </a:rPr>
              <a:t>Principles of Trauma-Informed Care</a:t>
            </a:r>
          </a:p>
        </p:txBody>
      </p:sp>
    </p:spTree>
    <p:extLst>
      <p:ext uri="{BB962C8B-B14F-4D97-AF65-F5344CB8AC3E}">
        <p14:creationId xmlns:p14="http://schemas.microsoft.com/office/powerpoint/2010/main" val="2042721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36240B-CEE7-45AE-9420-FE9F03A61F89}"/>
              </a:ext>
            </a:extLst>
          </p:cNvPr>
          <p:cNvSpPr>
            <a:spLocks noGrp="1"/>
          </p:cNvSpPr>
          <p:nvPr>
            <p:ph idx="1"/>
          </p:nvPr>
        </p:nvSpPr>
        <p:spPr>
          <a:xfrm>
            <a:off x="789709" y="549589"/>
            <a:ext cx="16708581" cy="9187822"/>
          </a:xfrm>
        </p:spPr>
        <p:txBody>
          <a:bodyPr>
            <a:normAutofit/>
          </a:bodyPr>
          <a:lstStyle/>
          <a:p>
            <a:pPr marL="0" indent="0">
              <a:lnSpc>
                <a:spcPct val="150000"/>
              </a:lnSpc>
              <a:spcBef>
                <a:spcPct val="0"/>
              </a:spcBef>
              <a:buNone/>
            </a:pPr>
            <a:r>
              <a:rPr lang="en-US" sz="4800" b="1" dirty="0">
                <a:latin typeface="Avenir Next LT Pro" panose="020B0504020202020204" pitchFamily="34" charset="0"/>
              </a:rPr>
              <a:t>OWR’s Tasks &amp; Efforts</a:t>
            </a:r>
          </a:p>
          <a:p>
            <a:pPr marL="0" indent="0">
              <a:lnSpc>
                <a:spcPct val="150000"/>
              </a:lnSpc>
              <a:spcBef>
                <a:spcPct val="0"/>
              </a:spcBef>
              <a:buNone/>
            </a:pPr>
            <a:endParaRPr lang="en-US" sz="4800" b="1" dirty="0">
              <a:latin typeface="Avenir Next LT Pro" panose="020B0504020202020204" pitchFamily="34" charset="0"/>
            </a:endParaRPr>
          </a:p>
          <a:p>
            <a:pPr>
              <a:lnSpc>
                <a:spcPct val="150000"/>
              </a:lnSpc>
              <a:spcBef>
                <a:spcPct val="0"/>
              </a:spcBef>
            </a:pPr>
            <a:r>
              <a:rPr lang="en-US" sz="4800" dirty="0">
                <a:latin typeface="Avenir Next LT Pro" panose="020B0504020202020204" pitchFamily="34" charset="0"/>
              </a:rPr>
              <a:t>Trauma-Informed Policies, Programs &amp; Practice</a:t>
            </a:r>
          </a:p>
          <a:p>
            <a:pPr>
              <a:lnSpc>
                <a:spcPct val="150000"/>
              </a:lnSpc>
              <a:spcBef>
                <a:spcPct val="0"/>
              </a:spcBef>
            </a:pPr>
            <a:r>
              <a:rPr lang="en-US" sz="4800" dirty="0">
                <a:latin typeface="Avenir Next LT Pro" panose="020B0504020202020204" pitchFamily="34" charset="0"/>
              </a:rPr>
              <a:t>Training &amp; Technical Assistance</a:t>
            </a:r>
          </a:p>
          <a:p>
            <a:pPr>
              <a:lnSpc>
                <a:spcPct val="150000"/>
              </a:lnSpc>
              <a:spcBef>
                <a:spcPct val="0"/>
              </a:spcBef>
            </a:pPr>
            <a:r>
              <a:rPr lang="en-US" sz="4800" b="1" dirty="0">
                <a:latin typeface="Avenir Next LT Pro" panose="020B0504020202020204" pitchFamily="34" charset="0"/>
              </a:rPr>
              <a:t>Data &amp; Assessment</a:t>
            </a:r>
          </a:p>
          <a:p>
            <a:pPr>
              <a:lnSpc>
                <a:spcPct val="150000"/>
              </a:lnSpc>
              <a:spcBef>
                <a:spcPct val="0"/>
              </a:spcBef>
            </a:pPr>
            <a:r>
              <a:rPr lang="en-US" sz="4800" dirty="0">
                <a:latin typeface="Avenir Next LT Pro" panose="020B0504020202020204" pitchFamily="34" charset="0"/>
              </a:rPr>
              <a:t>Partnership &amp; Collaboration</a:t>
            </a:r>
          </a:p>
        </p:txBody>
      </p:sp>
      <p:sp>
        <p:nvSpPr>
          <p:cNvPr id="7" name="Freeform 2">
            <a:extLst>
              <a:ext uri="{FF2B5EF4-FFF2-40B4-BE49-F238E27FC236}">
                <a16:creationId xmlns:a16="http://schemas.microsoft.com/office/drawing/2014/main" id="{CD875790-7C9D-5230-40C6-7A8DD3735E73}"/>
              </a:ext>
            </a:extLst>
          </p:cNvPr>
          <p:cNvSpPr/>
          <p:nvPr/>
        </p:nvSpPr>
        <p:spPr>
          <a:xfrm rot="670268">
            <a:off x="8184778" y="-1766230"/>
            <a:ext cx="14321032" cy="11921934"/>
          </a:xfrm>
          <a:custGeom>
            <a:avLst/>
            <a:gdLst/>
            <a:ahLst/>
            <a:cxnLst/>
            <a:rect l="l" t="t" r="r" b="b"/>
            <a:pathLst>
              <a:path w="4597269" h="3283216">
                <a:moveTo>
                  <a:pt x="0" y="0"/>
                </a:moveTo>
                <a:lnTo>
                  <a:pt x="4597269" y="0"/>
                </a:lnTo>
                <a:lnTo>
                  <a:pt x="4597269" y="3283216"/>
                </a:lnTo>
                <a:lnTo>
                  <a:pt x="0" y="3283216"/>
                </a:lnTo>
                <a:lnTo>
                  <a:pt x="0" y="0"/>
                </a:lnTo>
                <a:close/>
              </a:path>
            </a:pathLst>
          </a:custGeom>
          <a:blipFill dpi="0" rotWithShape="1">
            <a:blip r:embed="rId3">
              <a:alphaModFix amt="12000"/>
            </a:blip>
            <a:srcRect/>
            <a:stretch>
              <a:fillRect/>
            </a:stretch>
          </a:blipFill>
        </p:spPr>
        <p:txBody>
          <a:bodyPr/>
          <a:lstStyle/>
          <a:p>
            <a:endParaRPr lang="en-US" dirty="0">
              <a:latin typeface="Avenir Next LT Pro" panose="020B0504020202020204" pitchFamily="34" charset="0"/>
            </a:endParaRPr>
          </a:p>
        </p:txBody>
      </p:sp>
    </p:spTree>
    <p:extLst>
      <p:ext uri="{BB962C8B-B14F-4D97-AF65-F5344CB8AC3E}">
        <p14:creationId xmlns:p14="http://schemas.microsoft.com/office/powerpoint/2010/main" val="3043561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6425579B-6A3B-B856-65FF-4A28D3E8F7AD}"/>
              </a:ext>
            </a:extLst>
          </p:cNvPr>
          <p:cNvSpPr>
            <a:spLocks noChangeAspect="1"/>
          </p:cNvSpPr>
          <p:nvPr/>
        </p:nvSpPr>
        <p:spPr>
          <a:xfrm>
            <a:off x="620831" y="615021"/>
            <a:ext cx="12722637" cy="5221806"/>
          </a:xfrm>
          <a:custGeom>
            <a:avLst/>
            <a:gdLst/>
            <a:ahLst/>
            <a:cxnLst/>
            <a:rect l="l" t="t" r="r" b="b"/>
            <a:pathLst>
              <a:path w="9530134" h="4205668">
                <a:moveTo>
                  <a:pt x="0" y="0"/>
                </a:moveTo>
                <a:lnTo>
                  <a:pt x="9530134" y="0"/>
                </a:lnTo>
                <a:lnTo>
                  <a:pt x="9530134" y="4205668"/>
                </a:lnTo>
                <a:lnTo>
                  <a:pt x="0" y="4205668"/>
                </a:lnTo>
                <a:lnTo>
                  <a:pt x="0" y="0"/>
                </a:lnTo>
                <a:close/>
              </a:path>
            </a:pathLst>
          </a:custGeom>
          <a:blipFill>
            <a:blip r:embed="rId3"/>
            <a:stretch>
              <a:fillRect/>
            </a:stretch>
          </a:blipFill>
        </p:spPr>
        <p:txBody>
          <a:bodyPr/>
          <a:lstStyle/>
          <a:p>
            <a:endParaRPr lang="en-US" sz="2700"/>
          </a:p>
        </p:txBody>
      </p:sp>
      <p:pic>
        <p:nvPicPr>
          <p:cNvPr id="9" name="Picture 8">
            <a:extLst>
              <a:ext uri="{FF2B5EF4-FFF2-40B4-BE49-F238E27FC236}">
                <a16:creationId xmlns:a16="http://schemas.microsoft.com/office/drawing/2014/main" id="{A6E7E69B-DA4A-92B5-F90E-0787561D08C7}"/>
              </a:ext>
            </a:extLst>
          </p:cNvPr>
          <p:cNvPicPr>
            <a:picLocks noChangeAspect="1"/>
          </p:cNvPicPr>
          <p:nvPr/>
        </p:nvPicPr>
        <p:blipFill>
          <a:blip r:embed="rId4"/>
          <a:stretch>
            <a:fillRect/>
          </a:stretch>
        </p:blipFill>
        <p:spPr>
          <a:xfrm>
            <a:off x="13711330" y="526040"/>
            <a:ext cx="3588761" cy="3588761"/>
          </a:xfrm>
          <a:prstGeom prst="rect">
            <a:avLst/>
          </a:prstGeom>
          <a:solidFill>
            <a:schemeClr val="accent1"/>
          </a:solidFill>
        </p:spPr>
      </p:pic>
      <p:pic>
        <p:nvPicPr>
          <p:cNvPr id="10" name="Picture 9" descr="Logo&#10;&#10;Description automatically generated">
            <a:extLst>
              <a:ext uri="{FF2B5EF4-FFF2-40B4-BE49-F238E27FC236}">
                <a16:creationId xmlns:a16="http://schemas.microsoft.com/office/drawing/2014/main" id="{D8990272-78B2-BFD4-411E-157F578B84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5996" y="6559166"/>
            <a:ext cx="1958942" cy="1958942"/>
          </a:xfrm>
          <a:prstGeom prst="rect">
            <a:avLst/>
          </a:prstGeom>
        </p:spPr>
      </p:pic>
      <p:sp>
        <p:nvSpPr>
          <p:cNvPr id="11" name="Title 1">
            <a:extLst>
              <a:ext uri="{FF2B5EF4-FFF2-40B4-BE49-F238E27FC236}">
                <a16:creationId xmlns:a16="http://schemas.microsoft.com/office/drawing/2014/main" id="{E2D9FF54-5D1D-BED2-2EA6-C9AEB98F78D7}"/>
              </a:ext>
            </a:extLst>
          </p:cNvPr>
          <p:cNvSpPr txBox="1">
            <a:spLocks/>
          </p:cNvSpPr>
          <p:nvPr/>
        </p:nvSpPr>
        <p:spPr>
          <a:xfrm>
            <a:off x="0" y="6559166"/>
            <a:ext cx="6063615" cy="2034540"/>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6600" b="1" dirty="0">
                <a:solidFill>
                  <a:schemeClr val="tx1"/>
                </a:solidFill>
                <a:latin typeface="Avenir Next LT Pro" panose="020B0504020202020204" pitchFamily="34" charset="0"/>
                <a:cs typeface="Arial" panose="020B0604020202020204" pitchFamily="34" charset="0"/>
              </a:rPr>
              <a:t>Our Team</a:t>
            </a:r>
          </a:p>
        </p:txBody>
      </p:sp>
      <p:pic>
        <p:nvPicPr>
          <p:cNvPr id="3" name="Picture 2">
            <a:extLst>
              <a:ext uri="{FF2B5EF4-FFF2-40B4-BE49-F238E27FC236}">
                <a16:creationId xmlns:a16="http://schemas.microsoft.com/office/drawing/2014/main" id="{FA6F1B69-9225-04C9-A1AB-1C3448CC2483}"/>
              </a:ext>
            </a:extLst>
          </p:cNvPr>
          <p:cNvPicPr>
            <a:picLocks noChangeAspect="1"/>
          </p:cNvPicPr>
          <p:nvPr/>
        </p:nvPicPr>
        <p:blipFill>
          <a:blip r:embed="rId6"/>
          <a:stretch>
            <a:fillRect/>
          </a:stretch>
        </p:blipFill>
        <p:spPr>
          <a:xfrm>
            <a:off x="8021782" y="4397169"/>
            <a:ext cx="9278309" cy="5380938"/>
          </a:xfrm>
          <a:prstGeom prst="rect">
            <a:avLst/>
          </a:prstGeom>
        </p:spPr>
      </p:pic>
    </p:spTree>
    <p:extLst>
      <p:ext uri="{BB962C8B-B14F-4D97-AF65-F5344CB8AC3E}">
        <p14:creationId xmlns:p14="http://schemas.microsoft.com/office/powerpoint/2010/main" val="1951952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C0AE-A848-4A4C-B222-EFFA3B75BB60}"/>
              </a:ext>
            </a:extLst>
          </p:cNvPr>
          <p:cNvSpPr>
            <a:spLocks noGrp="1"/>
          </p:cNvSpPr>
          <p:nvPr>
            <p:ph type="title"/>
          </p:nvPr>
        </p:nvSpPr>
        <p:spPr>
          <a:xfrm>
            <a:off x="665018" y="1338668"/>
            <a:ext cx="17290473" cy="1143000"/>
          </a:xfrm>
        </p:spPr>
        <p:txBody>
          <a:bodyPr>
            <a:noAutofit/>
          </a:bodyPr>
          <a:lstStyle/>
          <a:p>
            <a:r>
              <a:rPr lang="en-US" sz="6600" dirty="0">
                <a:latin typeface="Avenir Next LT Pro" panose="020B0504020202020204" pitchFamily="34" charset="0"/>
                <a:cs typeface="Arial" panose="020B0604020202020204" pitchFamily="34" charset="0"/>
              </a:rPr>
              <a:t>Social Determinants of Health – </a:t>
            </a:r>
            <a:br>
              <a:rPr lang="en-US" sz="6600" dirty="0">
                <a:latin typeface="Avenir Next LT Pro" panose="020B0504020202020204" pitchFamily="34" charset="0"/>
                <a:cs typeface="Arial" panose="020B0604020202020204" pitchFamily="34" charset="0"/>
              </a:rPr>
            </a:br>
            <a:r>
              <a:rPr lang="en-US" sz="6600" dirty="0">
                <a:latin typeface="Avenir Next LT Pro" panose="020B0504020202020204" pitchFamily="34" charset="0"/>
                <a:cs typeface="Arial" panose="020B0604020202020204" pitchFamily="34" charset="0"/>
              </a:rPr>
              <a:t>What are the conditions in which we grow, work, live and age? </a:t>
            </a:r>
          </a:p>
        </p:txBody>
      </p:sp>
      <p:pic>
        <p:nvPicPr>
          <p:cNvPr id="4" name="Content Placeholder 3">
            <a:extLst>
              <a:ext uri="{FF2B5EF4-FFF2-40B4-BE49-F238E27FC236}">
                <a16:creationId xmlns:a16="http://schemas.microsoft.com/office/drawing/2014/main" id="{551C0A45-1FF3-5784-DAC2-751E965F250F}"/>
              </a:ext>
            </a:extLst>
          </p:cNvPr>
          <p:cNvPicPr>
            <a:picLocks noGrp="1" noChangeAspect="1"/>
          </p:cNvPicPr>
          <p:nvPr>
            <p:ph idx="1"/>
          </p:nvPr>
        </p:nvPicPr>
        <p:blipFill>
          <a:blip r:embed="rId3"/>
          <a:stretch>
            <a:fillRect/>
          </a:stretch>
        </p:blipFill>
        <p:spPr>
          <a:xfrm>
            <a:off x="3438809" y="3268980"/>
            <a:ext cx="11360376" cy="60579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959217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C0AE-A848-4A4C-B222-EFFA3B75BB60}"/>
              </a:ext>
            </a:extLst>
          </p:cNvPr>
          <p:cNvSpPr>
            <a:spLocks noGrp="1"/>
          </p:cNvSpPr>
          <p:nvPr>
            <p:ph type="title"/>
          </p:nvPr>
        </p:nvSpPr>
        <p:spPr>
          <a:xfrm>
            <a:off x="8844740" y="1413163"/>
            <a:ext cx="8281555" cy="2034540"/>
          </a:xfrm>
        </p:spPr>
        <p:txBody>
          <a:bodyPr>
            <a:normAutofit/>
          </a:bodyPr>
          <a:lstStyle/>
          <a:p>
            <a:r>
              <a:rPr lang="en-US" b="1" dirty="0">
                <a:latin typeface="Avenir Next LT Pro" panose="020B0504020202020204" pitchFamily="34" charset="0"/>
                <a:cs typeface="Arial" panose="020B0604020202020204" pitchFamily="34" charset="0"/>
              </a:rPr>
              <a:t>The</a:t>
            </a:r>
            <a:r>
              <a:rPr lang="en-US" b="1" i="0" dirty="0">
                <a:effectLst/>
                <a:latin typeface="Avenir Next LT Pro" panose="020B0504020202020204" pitchFamily="34" charset="0"/>
              </a:rPr>
              <a:t> </a:t>
            </a:r>
            <a:r>
              <a:rPr lang="en-US" b="1" i="0" dirty="0" err="1">
                <a:effectLst/>
                <a:latin typeface="Avenir Next LT Pro" panose="020B0504020202020204" pitchFamily="34" charset="0"/>
              </a:rPr>
              <a:t>Hawaiʻi</a:t>
            </a:r>
            <a:r>
              <a:rPr lang="en-US" b="1" i="0" dirty="0">
                <a:effectLst/>
                <a:latin typeface="Avenir Next LT Pro" panose="020B0504020202020204" pitchFamily="34" charset="0"/>
              </a:rPr>
              <a:t> Quality of Life Survey</a:t>
            </a:r>
            <a:endParaRPr lang="en-US" b="1" dirty="0">
              <a:latin typeface="Avenir Next LT Pro" panose="020B05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236240B-CEE7-45AE-9420-FE9F03A61F89}"/>
              </a:ext>
            </a:extLst>
          </p:cNvPr>
          <p:cNvSpPr>
            <a:spLocks noGrp="1"/>
          </p:cNvSpPr>
          <p:nvPr>
            <p:ph idx="1"/>
          </p:nvPr>
        </p:nvSpPr>
        <p:spPr>
          <a:xfrm>
            <a:off x="922713" y="4278796"/>
            <a:ext cx="16708581" cy="5748713"/>
          </a:xfrm>
        </p:spPr>
        <p:txBody>
          <a:bodyPr>
            <a:normAutofit lnSpcReduction="10000"/>
          </a:bodyPr>
          <a:lstStyle/>
          <a:p>
            <a:pPr marL="68580" indent="0">
              <a:buNone/>
            </a:pPr>
            <a:r>
              <a:rPr lang="en-US" sz="4500" b="1" dirty="0">
                <a:latin typeface="Avenir Next LT Pro" panose="020B0504020202020204" pitchFamily="34" charset="0"/>
              </a:rPr>
              <a:t>A large, statewide survey of quality of </a:t>
            </a:r>
            <a:r>
              <a:rPr lang="en-US" sz="4200" b="1" dirty="0">
                <a:latin typeface="Avenir Next LT Pro" panose="020B0504020202020204" pitchFamily="34" charset="0"/>
              </a:rPr>
              <a:t>life in</a:t>
            </a:r>
            <a:r>
              <a:rPr lang="en-US" sz="4200" b="1" i="0" dirty="0">
                <a:effectLst/>
                <a:latin typeface="Avenir Next LT Pro" panose="020B0504020202020204" pitchFamily="34" charset="0"/>
              </a:rPr>
              <a:t> </a:t>
            </a:r>
            <a:r>
              <a:rPr lang="en-US" sz="4200" b="1" i="0" dirty="0" err="1">
                <a:effectLst/>
                <a:latin typeface="Avenir Next LT Pro" panose="020B0504020202020204" pitchFamily="34" charset="0"/>
              </a:rPr>
              <a:t>Hawaiʻi</a:t>
            </a:r>
            <a:r>
              <a:rPr lang="en-US" sz="4200" b="1" dirty="0">
                <a:latin typeface="Avenir Next LT Pro" panose="020B0504020202020204" pitchFamily="34" charset="0"/>
              </a:rPr>
              <a:t> </a:t>
            </a:r>
            <a:r>
              <a:rPr lang="en-US" sz="4500" b="1" dirty="0">
                <a:latin typeface="Avenir Next LT Pro" panose="020B0504020202020204" pitchFamily="34" charset="0"/>
              </a:rPr>
              <a:t>adults to:</a:t>
            </a:r>
          </a:p>
          <a:p>
            <a:pPr marL="68580" indent="0">
              <a:buNone/>
            </a:pPr>
            <a:endParaRPr lang="en-US" sz="900" b="1" dirty="0">
              <a:latin typeface="Avenir Next LT Pro" panose="020B0504020202020204" pitchFamily="34" charset="0"/>
            </a:endParaRPr>
          </a:p>
          <a:p>
            <a:pPr marL="685800" indent="-335757"/>
            <a:r>
              <a:rPr lang="en-US" sz="4200" dirty="0">
                <a:latin typeface="Avenir Next LT Pro" panose="020B0504020202020204" pitchFamily="34" charset="0"/>
              </a:rPr>
              <a:t>Evaluate the status of quality of life in and across neighborhoods, regions, and subpopulations; </a:t>
            </a:r>
          </a:p>
          <a:p>
            <a:pPr marL="685800" indent="-335757"/>
            <a:endParaRPr lang="en-US" sz="900" dirty="0">
              <a:latin typeface="Avenir Next LT Pro" panose="020B0504020202020204" pitchFamily="34" charset="0"/>
            </a:endParaRPr>
          </a:p>
          <a:p>
            <a:pPr marL="685800" indent="-335757"/>
            <a:r>
              <a:rPr lang="en-US" sz="4200" dirty="0">
                <a:latin typeface="Avenir Next LT Pro" panose="020B0504020202020204" pitchFamily="34" charset="0"/>
              </a:rPr>
              <a:t>Identify strengths, challenges, and potential interventions across domains; and </a:t>
            </a:r>
          </a:p>
          <a:p>
            <a:pPr marL="685800" indent="-335757"/>
            <a:endParaRPr lang="en-US" sz="900" dirty="0">
              <a:latin typeface="Avenir Next LT Pro" panose="020B0504020202020204" pitchFamily="34" charset="0"/>
            </a:endParaRPr>
          </a:p>
          <a:p>
            <a:pPr marL="685800" indent="-335757"/>
            <a:r>
              <a:rPr lang="en-US" sz="4200" dirty="0">
                <a:latin typeface="Avenir Next LT Pro" panose="020B0504020202020204" pitchFamily="34" charset="0"/>
              </a:rPr>
              <a:t>Evaluate the effectiveness of those actions for individual and system-level outcomes. </a:t>
            </a:r>
          </a:p>
        </p:txBody>
      </p:sp>
      <p:pic>
        <p:nvPicPr>
          <p:cNvPr id="4" name="Content Placeholder 3">
            <a:extLst>
              <a:ext uri="{FF2B5EF4-FFF2-40B4-BE49-F238E27FC236}">
                <a16:creationId xmlns:a16="http://schemas.microsoft.com/office/drawing/2014/main" id="{C46A9C45-F7CD-B923-E0A4-86FA2D096174}"/>
              </a:ext>
            </a:extLst>
          </p:cNvPr>
          <p:cNvPicPr>
            <a:picLocks noChangeAspect="1"/>
          </p:cNvPicPr>
          <p:nvPr/>
        </p:nvPicPr>
        <p:blipFill>
          <a:blip r:embed="rId3"/>
          <a:stretch>
            <a:fillRect/>
          </a:stretch>
        </p:blipFill>
        <p:spPr>
          <a:xfrm>
            <a:off x="529355" y="259491"/>
            <a:ext cx="7420293" cy="395685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7197495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0.0"/>
  <p:tag name="SLIDO_PRESENTATION_ID" val="00000000-0000-0000-0000-000000000000"/>
  <p:tag name="SLIDO_EVENT_UUID" val="25264aaf-56e9-462f-8018-d0201fbf3f4b"/>
  <p:tag name="SLIDO_EVENT_SECTION_UUID" val="426d17ac-21e2-4481-9651-d7bae3e1076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a83f743-f8e1-46f5-9a17-57c2cbac1568">
      <Terms xmlns="http://schemas.microsoft.com/office/infopath/2007/PartnerControls"/>
    </lcf76f155ced4ddcb4097134ff3c332f>
    <TaxCatchAll xmlns="06a94a96-78fa-4103-9d3b-0be331a79d0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11A6B4E4F0BD04C86328409347F3B43" ma:contentTypeVersion="15" ma:contentTypeDescription="Create a new document." ma:contentTypeScope="" ma:versionID="b522086afaef5155cad5c552026063a6">
  <xsd:schema xmlns:xsd="http://www.w3.org/2001/XMLSchema" xmlns:xs="http://www.w3.org/2001/XMLSchema" xmlns:p="http://schemas.microsoft.com/office/2006/metadata/properties" xmlns:ns2="8a83f743-f8e1-46f5-9a17-57c2cbac1568" xmlns:ns3="06a94a96-78fa-4103-9d3b-0be331a79d07" targetNamespace="http://schemas.microsoft.com/office/2006/metadata/properties" ma:root="true" ma:fieldsID="ff5cd2b6709f826921ac4027e5088a80" ns2:_="" ns3:_="">
    <xsd:import namespace="8a83f743-f8e1-46f5-9a17-57c2cbac1568"/>
    <xsd:import namespace="06a94a96-78fa-4103-9d3b-0be331a79d0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83f743-f8e1-46f5-9a17-57c2cbac15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7c0b7209-8b30-4d9f-9476-6b035fe2b63b"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6a94a96-78fa-4103-9d3b-0be331a79d0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f1e92d8a-07b3-4e7e-9335-6020aa0826f2}" ma:internalName="TaxCatchAll" ma:showField="CatchAllData" ma:web="06a94a96-78fa-4103-9d3b-0be331a79d07">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63C540-FD8A-44AE-BA74-8A1B92629EEF}">
  <ds:schemaRefs>
    <ds:schemaRef ds:uri="http://schemas.microsoft.com/sharepoint/v3/contenttype/forms"/>
  </ds:schemaRefs>
</ds:datastoreItem>
</file>

<file path=customXml/itemProps2.xml><?xml version="1.0" encoding="utf-8"?>
<ds:datastoreItem xmlns:ds="http://schemas.openxmlformats.org/officeDocument/2006/customXml" ds:itemID="{9ECB9335-C35C-4BD4-AAF5-C6E1D4645BF6}">
  <ds:schemaRefs>
    <ds:schemaRef ds:uri="http://purl.org/dc/dcmitype/"/>
    <ds:schemaRef ds:uri="http://purl.org/dc/terms/"/>
    <ds:schemaRef ds:uri="06a94a96-78fa-4103-9d3b-0be331a79d07"/>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schemas.microsoft.com/office/infopath/2007/PartnerControls"/>
    <ds:schemaRef ds:uri="8a83f743-f8e1-46f5-9a17-57c2cbac1568"/>
    <ds:schemaRef ds:uri="http://www.w3.org/XML/1998/namespace"/>
  </ds:schemaRefs>
</ds:datastoreItem>
</file>

<file path=customXml/itemProps3.xml><?xml version="1.0" encoding="utf-8"?>
<ds:datastoreItem xmlns:ds="http://schemas.openxmlformats.org/officeDocument/2006/customXml" ds:itemID="{0E1A85CE-148E-4A23-B90F-7E0B7C0F48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83f743-f8e1-46f5-9a17-57c2cbac1568"/>
    <ds:schemaRef ds:uri="06a94a96-78fa-4103-9d3b-0be331a79d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15036</TotalTime>
  <Words>1985</Words>
  <Application>Microsoft Office PowerPoint</Application>
  <PresentationFormat>Custom</PresentationFormat>
  <Paragraphs>264</Paragraphs>
  <Slides>39</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YAFcf6CtJfI 0</vt:lpstr>
      <vt:lpstr>Arial</vt:lpstr>
      <vt:lpstr>Avenir Next LT Pro</vt:lpstr>
      <vt:lpstr>Times New Roman</vt:lpstr>
      <vt:lpstr>Avenir Next LT Pro Light</vt:lpstr>
      <vt:lpstr>Cooper Hewitt</vt:lpstr>
      <vt:lpstr>Avenir Book</vt:lpstr>
      <vt:lpstr>Calibri</vt:lpstr>
      <vt:lpstr>Office Theme</vt:lpstr>
      <vt:lpstr>I invite you to take a moment,  to close your eyes. </vt:lpstr>
      <vt:lpstr>PowerPoint Presentation</vt:lpstr>
      <vt:lpstr>PowerPoint Presentation</vt:lpstr>
      <vt:lpstr> (6)  Create a social determinants of health electronic dashboard that identifies a baseline of needs and concerns that impede high quality-of-life outcomes.</vt:lpstr>
      <vt:lpstr>PowerPoint Presentation</vt:lpstr>
      <vt:lpstr>PowerPoint Presentation</vt:lpstr>
      <vt:lpstr>PowerPoint Presentation</vt:lpstr>
      <vt:lpstr>Social Determinants of Health –  What are the conditions in which we grow, work, live and age? </vt:lpstr>
      <vt:lpstr>The Hawaiʻi Quality of Life Survey</vt:lpstr>
      <vt:lpstr>The Hawaiʻi Workplace Wellness &amp; Quality of Life Survey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these examples, I invite you to imagine the ways in which data like this might be useful to you and/or your partners…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might we use these data tools for shared action and impact?</vt:lpstr>
      <vt:lpstr>How might we use these data tools for shared action and impact?</vt:lpstr>
      <vt:lpstr>What if…</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OWR.WAM.Presentation.DRAFT.10.30.23</dc:title>
  <dc:creator>Thompson, Kevin K</dc:creator>
  <cp:lastModifiedBy>Orimoto.NSW, Trina</cp:lastModifiedBy>
  <cp:revision>34</cp:revision>
  <dcterms:created xsi:type="dcterms:W3CDTF">2006-08-16T00:00:00Z</dcterms:created>
  <dcterms:modified xsi:type="dcterms:W3CDTF">2024-08-01T17:29:54Z</dcterms:modified>
  <dc:identifier>DAFyx5Er9b4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0x010100E11A6B4E4F0BD04C86328409347F3B43</vt:lpwstr>
  </property>
  <property fmtid="{D5CDD505-2E9C-101B-9397-08002B2CF9AE}" pid="3" name="MediaServiceImageTags">
    <vt:lpwstr/>
  </property>
</Properties>
</file>